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FA3C1B-71EE-82BC-9B5C-43B0AF79714C}" v="67" dt="2026-01-29T02:15:35.406"/>
    <p1510:client id="{5688F655-89D2-B8CC-0D2B-D2B99A0D4033}" v="3" dt="2026-01-28T19:22:06.935"/>
    <p1510:client id="{60C57F97-9708-A37E-DC8F-D27EAE47EED6}" v="3" dt="2026-01-29T02:21:29.417"/>
    <p1510:client id="{BA960B67-5955-4291-815A-D8853FD11926}" v="1494" dt="2026-01-28T17:35:22.737"/>
    <p1510:client id="{D2404C12-FF7A-2A2E-2275-382A4FEC4A84}" v="201" dt="2026-01-28T19:17:48.930"/>
    <p1510:client id="{E31499FF-7AFA-4CA2-BFE0-C165A9A69D83}" v="430" dt="2026-01-28T19:05:24.547"/>
    <p1510:client id="{FA04EC98-7015-4590-BAC1-2C70A1A42CD5}" v="89" dt="2026-01-27T11:09:11.5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1191"/>
            <a:ext cx="5143500" cy="3448756"/>
          </a:xfrm>
        </p:spPr>
        <p:txBody>
          <a:bodyPr anchor="b"/>
          <a:lstStyle>
            <a:lvl1pPr algn="ctr">
              <a:defRPr sz="3375"/>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2"/>
            <a:ext cx="5915025" cy="4120620"/>
          </a:xfrm>
        </p:spPr>
        <p:txBody>
          <a:bodyPr anchor="b"/>
          <a:lstStyle>
            <a:lvl1pPr>
              <a:defRPr sz="3375"/>
            </a:lvl1pPr>
          </a:lstStyle>
          <a:p>
            <a:r>
              <a:rPr lang="en-US"/>
              <a:t>Click to edit Master title style</a:t>
            </a:r>
            <a:endParaRPr lang="en-US" dirty="0"/>
          </a:p>
        </p:txBody>
      </p:sp>
      <p:sp>
        <p:nvSpPr>
          <p:cNvPr id="3" name="Text Placeholder 2"/>
          <p:cNvSpPr>
            <a:spLocks noGrp="1"/>
          </p:cNvSpPr>
          <p:nvPr>
            <p:ph type="body" idx="1"/>
          </p:nvPr>
        </p:nvSpPr>
        <p:spPr>
          <a:xfrm>
            <a:off x="467916" y="6629225"/>
            <a:ext cx="5915025" cy="2166937"/>
          </a:xfrm>
        </p:spPr>
        <p:txBody>
          <a:bodyPr/>
          <a:lstStyle>
            <a:lvl1pPr marL="0" indent="0">
              <a:buNone/>
              <a:defRPr sz="1350">
                <a:solidFill>
                  <a:schemeClr val="tx1">
                    <a:tint val="82000"/>
                  </a:schemeClr>
                </a:solidFill>
              </a:defRPr>
            </a:lvl1pPr>
            <a:lvl2pPr marL="257175" indent="0">
              <a:buNone/>
              <a:defRPr sz="1125">
                <a:solidFill>
                  <a:schemeClr val="tx1">
                    <a:tint val="82000"/>
                  </a:schemeClr>
                </a:solidFill>
              </a:defRPr>
            </a:lvl2pPr>
            <a:lvl3pPr marL="514350" indent="0">
              <a:buNone/>
              <a:defRPr sz="1013">
                <a:solidFill>
                  <a:schemeClr val="tx1">
                    <a:tint val="82000"/>
                  </a:schemeClr>
                </a:solidFill>
              </a:defRPr>
            </a:lvl3pPr>
            <a:lvl4pPr marL="771525" indent="0">
              <a:buNone/>
              <a:defRPr sz="900">
                <a:solidFill>
                  <a:schemeClr val="tx1">
                    <a:tint val="82000"/>
                  </a:schemeClr>
                </a:solidFill>
              </a:defRPr>
            </a:lvl4pPr>
            <a:lvl5pPr marL="1028700" indent="0">
              <a:buNone/>
              <a:defRPr sz="900">
                <a:solidFill>
                  <a:schemeClr val="tx1">
                    <a:tint val="82000"/>
                  </a:schemeClr>
                </a:solidFill>
              </a:defRPr>
            </a:lvl5pPr>
            <a:lvl6pPr marL="1285875" indent="0">
              <a:buNone/>
              <a:defRPr sz="900">
                <a:solidFill>
                  <a:schemeClr val="tx1">
                    <a:tint val="82000"/>
                  </a:schemeClr>
                </a:solidFill>
              </a:defRPr>
            </a:lvl6pPr>
            <a:lvl7pPr marL="1543050" indent="0">
              <a:buNone/>
              <a:defRPr sz="900">
                <a:solidFill>
                  <a:schemeClr val="tx1">
                    <a:tint val="82000"/>
                  </a:schemeClr>
                </a:solidFill>
              </a:defRPr>
            </a:lvl7pPr>
            <a:lvl8pPr marL="1800225" indent="0">
              <a:buNone/>
              <a:defRPr sz="900">
                <a:solidFill>
                  <a:schemeClr val="tx1">
                    <a:tint val="82000"/>
                  </a:schemeClr>
                </a:solidFill>
              </a:defRPr>
            </a:lvl8pPr>
            <a:lvl9pPr marL="2057400" indent="0">
              <a:buNone/>
              <a:defRPr sz="9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4"/>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3" cy="23114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3" cy="23114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1"/>
            <a:ext cx="3471863" cy="7039681"/>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7"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82000"/>
                  </a:schemeClr>
                </a:solidFill>
              </a:defRPr>
            </a:lvl1pPr>
          </a:lstStyle>
          <a:p>
            <a:fld id="{846CE7D5-CF57-46EF-B807-FDD0502418D4}" type="datetimeFigureOut">
              <a:rPr lang="en-US" smtClean="0"/>
              <a:t>1/28/2026</a:t>
            </a:fld>
            <a:endParaRPr 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E7FEAA-E0CE-AFC5-CC07-8A63F76D312B}"/>
              </a:ext>
            </a:extLst>
          </p:cNvPr>
          <p:cNvSpPr txBox="1"/>
          <p:nvPr/>
        </p:nvSpPr>
        <p:spPr>
          <a:xfrm>
            <a:off x="9111" y="3429318"/>
            <a:ext cx="6843631" cy="64124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Procedure</a:t>
            </a:r>
            <a:endParaRPr lang="en-US" b="1" dirty="0"/>
          </a:p>
          <a:p>
            <a:r>
              <a:rPr lang="en-US" b="1" dirty="0">
                <a:ea typeface="+mn-lt"/>
                <a:cs typeface="+mn-lt"/>
              </a:rPr>
              <a:t>Step 1: Open LibreOffice Calc.</a:t>
            </a:r>
            <a:endParaRPr lang="en-US" b="1" dirty="0"/>
          </a:p>
          <a:p>
            <a:r>
              <a:rPr lang="en-US" b="1" dirty="0">
                <a:ea typeface="+mn-lt"/>
                <a:cs typeface="+mn-lt"/>
              </a:rPr>
              <a:t>Step 2: In Sheet1, create a table with headings Name and June Pocket Money and enter the data.</a:t>
            </a:r>
            <a:endParaRPr lang="en-US" b="1" dirty="0"/>
          </a:p>
          <a:p>
            <a:r>
              <a:rPr lang="en-US" b="1" dirty="0">
                <a:ea typeface="+mn-lt"/>
                <a:cs typeface="+mn-lt"/>
              </a:rPr>
              <a:t>Step 3: Insert a new sheet (Sheet2) </a:t>
            </a:r>
          </a:p>
          <a:p>
            <a:r>
              <a:rPr lang="en-US" b="1" dirty="0">
                <a:ea typeface="+mn-lt"/>
                <a:cs typeface="+mn-lt"/>
              </a:rPr>
              <a:t>and create a table with headings</a:t>
            </a:r>
          </a:p>
          <a:p>
            <a:r>
              <a:rPr lang="en-US" b="1" dirty="0">
                <a:ea typeface="+mn-lt"/>
                <a:cs typeface="+mn-lt"/>
              </a:rPr>
              <a:t> Name and July Pocket Money,</a:t>
            </a:r>
            <a:endParaRPr lang="en-US" b="1">
              <a:ea typeface="+mn-lt"/>
              <a:cs typeface="+mn-lt"/>
            </a:endParaRPr>
          </a:p>
          <a:p>
            <a:r>
              <a:rPr lang="en-US" b="1" dirty="0">
                <a:ea typeface="+mn-lt"/>
                <a:cs typeface="+mn-lt"/>
              </a:rPr>
              <a:t> then enter the data.</a:t>
            </a:r>
            <a:endParaRPr lang="en-US" b="1" dirty="0"/>
          </a:p>
          <a:p>
            <a:r>
              <a:rPr lang="en-US" b="1" dirty="0">
                <a:ea typeface="+mn-lt"/>
                <a:cs typeface="+mn-lt"/>
              </a:rPr>
              <a:t>Step 4: Insert another new sheet </a:t>
            </a:r>
          </a:p>
          <a:p>
            <a:r>
              <a:rPr lang="en-US" b="1" dirty="0">
                <a:ea typeface="+mn-lt"/>
                <a:cs typeface="+mn-lt"/>
              </a:rPr>
              <a:t>and rename it as Sheet3 (for</a:t>
            </a:r>
          </a:p>
          <a:p>
            <a:r>
              <a:rPr lang="en-US" b="1" dirty="0">
                <a:ea typeface="+mn-lt"/>
                <a:cs typeface="+mn-lt"/>
              </a:rPr>
              <a:t> consolidated result).</a:t>
            </a:r>
            <a:endParaRPr lang="en-US" b="1" dirty="0"/>
          </a:p>
          <a:p>
            <a:r>
              <a:rPr lang="en-US" b="1" dirty="0">
                <a:ea typeface="+mn-lt"/>
                <a:cs typeface="+mn-lt"/>
              </a:rPr>
              <a:t>Step 5: Click on Data → Consolidate.</a:t>
            </a:r>
            <a:endParaRPr lang="en-US" b="1" dirty="0"/>
          </a:p>
          <a:p>
            <a:r>
              <a:rPr lang="en-US" b="1" dirty="0">
                <a:ea typeface="+mn-lt"/>
                <a:cs typeface="+mn-lt"/>
              </a:rPr>
              <a:t>Step 6: Select Function = Sum. </a:t>
            </a:r>
          </a:p>
          <a:p>
            <a:r>
              <a:rPr lang="en-US" b="1" dirty="0">
                <a:ea typeface="+mn-lt"/>
                <a:cs typeface="+mn-lt"/>
              </a:rPr>
              <a:t>Add the ranges</a:t>
            </a:r>
            <a:endParaRPr lang="en-US" b="1" dirty="0"/>
          </a:p>
          <a:p>
            <a:r>
              <a:rPr lang="en-US" b="1" dirty="0">
                <a:ea typeface="+mn-lt"/>
                <a:cs typeface="+mn-lt"/>
              </a:rPr>
              <a:t>Sheet1.$A$1:$B$6 and Sheet2.</a:t>
            </a:r>
          </a:p>
          <a:p>
            <a:r>
              <a:rPr lang="en-US" b="1" dirty="0">
                <a:ea typeface="+mn-lt"/>
                <a:cs typeface="+mn-lt"/>
              </a:rPr>
              <a:t>$A$1:$B$6.</a:t>
            </a:r>
            <a:endParaRPr lang="en-US" b="1" dirty="0"/>
          </a:p>
          <a:p>
            <a:r>
              <a:rPr lang="en-US" b="1" dirty="0">
                <a:ea typeface="+mn-lt"/>
                <a:cs typeface="+mn-lt"/>
              </a:rPr>
              <a:t>Step 7: Tick Row labels </a:t>
            </a:r>
          </a:p>
          <a:p>
            <a:r>
              <a:rPr lang="en-US" b="1" dirty="0">
                <a:ea typeface="+mn-lt"/>
                <a:cs typeface="+mn-lt"/>
              </a:rPr>
              <a:t>under Options and set</a:t>
            </a:r>
            <a:endParaRPr lang="en-US" b="1" dirty="0"/>
          </a:p>
          <a:p>
            <a:r>
              <a:rPr lang="en-US" b="1" dirty="0">
                <a:ea typeface="+mn-lt"/>
                <a:cs typeface="+mn-lt"/>
              </a:rPr>
              <a:t>Copy results to: Sheet3.</a:t>
            </a:r>
          </a:p>
          <a:p>
            <a:r>
              <a:rPr lang="en-US" b="1" dirty="0">
                <a:ea typeface="+mn-lt"/>
                <a:cs typeface="+mn-lt"/>
              </a:rPr>
              <a:t>$A$1.</a:t>
            </a:r>
            <a:endParaRPr lang="en-US" b="1" dirty="0"/>
          </a:p>
          <a:p>
            <a:r>
              <a:rPr lang="en-US" b="1" dirty="0">
                <a:ea typeface="+mn-lt"/>
                <a:cs typeface="+mn-lt"/>
              </a:rPr>
              <a:t>Step 8: Click OK to </a:t>
            </a:r>
          </a:p>
          <a:p>
            <a:r>
              <a:rPr lang="en-US" b="1" dirty="0">
                <a:ea typeface="+mn-lt"/>
                <a:cs typeface="+mn-lt"/>
              </a:rPr>
              <a:t>consolidate the data.</a:t>
            </a:r>
            <a:endParaRPr lang="en-US" b="1" dirty="0"/>
          </a:p>
        </p:txBody>
      </p:sp>
      <p:sp>
        <p:nvSpPr>
          <p:cNvPr id="6" name="TextBox 5">
            <a:extLst>
              <a:ext uri="{FF2B5EF4-FFF2-40B4-BE49-F238E27FC236}">
                <a16:creationId xmlns:a16="http://schemas.microsoft.com/office/drawing/2014/main" id="{F17EFB9E-F801-046B-6639-D16D0BA272C0}"/>
              </a:ext>
            </a:extLst>
          </p:cNvPr>
          <p:cNvSpPr txBox="1"/>
          <p:nvPr/>
        </p:nvSpPr>
        <p:spPr>
          <a:xfrm>
            <a:off x="12017" y="2482234"/>
            <a:ext cx="410576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Q1 Consolidate data of two sheets given below in third sheet of Libre Office Calc.</a:t>
            </a:r>
          </a:p>
        </p:txBody>
      </p:sp>
      <p:pic>
        <p:nvPicPr>
          <p:cNvPr id="7" name="Picture 6" descr="A screenshot of a computer&#10;&#10;AI-generated content may be incorrect.">
            <a:extLst>
              <a:ext uri="{FF2B5EF4-FFF2-40B4-BE49-F238E27FC236}">
                <a16:creationId xmlns:a16="http://schemas.microsoft.com/office/drawing/2014/main" id="{ABED3E77-B342-1447-C377-DF7EA94498F6}"/>
              </a:ext>
            </a:extLst>
          </p:cNvPr>
          <p:cNvPicPr>
            <a:picLocks noChangeAspect="1"/>
          </p:cNvPicPr>
          <p:nvPr/>
        </p:nvPicPr>
        <p:blipFill>
          <a:blip r:embed="rId2"/>
          <a:stretch>
            <a:fillRect/>
          </a:stretch>
        </p:blipFill>
        <p:spPr>
          <a:xfrm>
            <a:off x="4220540" y="2283627"/>
            <a:ext cx="2387733" cy="1966835"/>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A463907B-7A97-CC28-2A60-300D75497335}"/>
              </a:ext>
            </a:extLst>
          </p:cNvPr>
          <p:cNvPicPr>
            <a:picLocks noChangeAspect="1"/>
          </p:cNvPicPr>
          <p:nvPr/>
        </p:nvPicPr>
        <p:blipFill>
          <a:blip r:embed="rId3"/>
          <a:stretch>
            <a:fillRect/>
          </a:stretch>
        </p:blipFill>
        <p:spPr>
          <a:xfrm>
            <a:off x="4139179" y="4868837"/>
            <a:ext cx="2560208" cy="2433777"/>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61B7E540-8171-E85F-6BFF-80A1AAE23AAC}"/>
              </a:ext>
            </a:extLst>
          </p:cNvPr>
          <p:cNvPicPr>
            <a:picLocks noChangeAspect="1"/>
          </p:cNvPicPr>
          <p:nvPr/>
        </p:nvPicPr>
        <p:blipFill>
          <a:blip r:embed="rId4"/>
          <a:stretch>
            <a:fillRect/>
          </a:stretch>
        </p:blipFill>
        <p:spPr>
          <a:xfrm>
            <a:off x="3262225" y="7293642"/>
            <a:ext cx="3580879" cy="2557988"/>
          </a:xfrm>
          <a:prstGeom prst="rect">
            <a:avLst/>
          </a:prstGeom>
        </p:spPr>
      </p:pic>
      <p:pic>
        <p:nvPicPr>
          <p:cNvPr id="10" name="Picture 9" descr="A green square with white and green icons&#10;&#10;AI-generated content may be incorrect.">
            <a:extLst>
              <a:ext uri="{FF2B5EF4-FFF2-40B4-BE49-F238E27FC236}">
                <a16:creationId xmlns:a16="http://schemas.microsoft.com/office/drawing/2014/main" id="{9998391A-A771-632D-953F-A8C49054116A}"/>
              </a:ext>
            </a:extLst>
          </p:cNvPr>
          <p:cNvPicPr>
            <a:picLocks noChangeAspect="1"/>
          </p:cNvPicPr>
          <p:nvPr/>
        </p:nvPicPr>
        <p:blipFill>
          <a:blip r:embed="rId5"/>
          <a:stretch>
            <a:fillRect/>
          </a:stretch>
        </p:blipFill>
        <p:spPr>
          <a:xfrm>
            <a:off x="5837667" y="1392475"/>
            <a:ext cx="721023" cy="708763"/>
          </a:xfrm>
          <a:prstGeom prst="rect">
            <a:avLst/>
          </a:prstGeom>
        </p:spPr>
      </p:pic>
      <p:sp>
        <p:nvSpPr>
          <p:cNvPr id="2" name="TextBox 1">
            <a:extLst>
              <a:ext uri="{FF2B5EF4-FFF2-40B4-BE49-F238E27FC236}">
                <a16:creationId xmlns:a16="http://schemas.microsoft.com/office/drawing/2014/main" id="{CE8E82CB-1393-5D52-1A21-1CA45259807E}"/>
              </a:ext>
            </a:extLst>
          </p:cNvPr>
          <p:cNvSpPr txBox="1"/>
          <p:nvPr/>
        </p:nvSpPr>
        <p:spPr>
          <a:xfrm>
            <a:off x="1314260" y="355254"/>
            <a:ext cx="3879456" cy="1754326"/>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rgbClr val="365F91"/>
                </a:solidFill>
                <a:highlight>
                  <a:srgbClr val="FFFFFF"/>
                </a:highlight>
                <a:latin typeface="Calibri"/>
                <a:ea typeface="Calibri"/>
                <a:cs typeface="Calibri"/>
              </a:rPr>
              <a:t>NAME: KRISHNA SENGAR</a:t>
            </a:r>
            <a:endParaRPr lang="en-US" dirty="0"/>
          </a:p>
          <a:p>
            <a:pPr algn="ctr"/>
            <a:r>
              <a:rPr lang="en-US" b="1" dirty="0">
                <a:solidFill>
                  <a:srgbClr val="365F91"/>
                </a:solidFill>
                <a:highlight>
                  <a:srgbClr val="FFFFFF"/>
                </a:highlight>
                <a:latin typeface="Calibri"/>
                <a:ea typeface="Calibri"/>
                <a:cs typeface="Calibri"/>
              </a:rPr>
              <a:t>School: Geeta Public School</a:t>
            </a:r>
            <a:br>
              <a:rPr lang="en-US" b="1" dirty="0">
                <a:highlight>
                  <a:srgbClr val="FFFFFF"/>
                </a:highlight>
                <a:latin typeface="Calibri"/>
                <a:ea typeface="Calibri"/>
                <a:cs typeface="Calibri"/>
              </a:rPr>
            </a:br>
            <a:r>
              <a:rPr lang="en-US" b="1" dirty="0">
                <a:solidFill>
                  <a:srgbClr val="365F91"/>
                </a:solidFill>
                <a:highlight>
                  <a:srgbClr val="FFFFFF"/>
                </a:highlight>
                <a:latin typeface="Calibri"/>
                <a:ea typeface="Calibri"/>
                <a:cs typeface="Calibri"/>
              </a:rPr>
              <a:t>Class: X (CBSE)</a:t>
            </a:r>
            <a:br>
              <a:rPr lang="en-US" b="1" dirty="0">
                <a:highlight>
                  <a:srgbClr val="FFFFFF"/>
                </a:highlight>
                <a:latin typeface="Calibri"/>
                <a:ea typeface="Calibri"/>
                <a:cs typeface="Calibri"/>
              </a:rPr>
            </a:br>
            <a:r>
              <a:rPr lang="en-US" b="1" dirty="0">
                <a:solidFill>
                  <a:srgbClr val="365F91"/>
                </a:solidFill>
                <a:highlight>
                  <a:srgbClr val="FFFFFF"/>
                </a:highlight>
                <a:latin typeface="Calibri"/>
                <a:ea typeface="Calibri"/>
                <a:cs typeface="Calibri"/>
              </a:rPr>
              <a:t>Section: 10th C</a:t>
            </a:r>
            <a:br>
              <a:rPr lang="en-US" b="1" dirty="0">
                <a:highlight>
                  <a:srgbClr val="FFFFFF"/>
                </a:highlight>
                <a:latin typeface="Calibri"/>
                <a:ea typeface="Calibri"/>
                <a:cs typeface="Calibri"/>
              </a:rPr>
            </a:br>
            <a:r>
              <a:rPr lang="en-US" b="1" dirty="0">
                <a:solidFill>
                  <a:srgbClr val="365F91"/>
                </a:solidFill>
                <a:highlight>
                  <a:srgbClr val="FFFFFF"/>
                </a:highlight>
                <a:latin typeface="Calibri"/>
                <a:ea typeface="Calibri"/>
                <a:cs typeface="Calibri"/>
              </a:rPr>
              <a:t>Roll Number: 13</a:t>
            </a:r>
            <a:br>
              <a:rPr lang="en-US" b="1" dirty="0">
                <a:highlight>
                  <a:srgbClr val="FFFFFF"/>
                </a:highlight>
                <a:latin typeface="Calibri"/>
                <a:ea typeface="Calibri"/>
                <a:cs typeface="Calibri"/>
              </a:rPr>
            </a:br>
            <a:r>
              <a:rPr lang="en-US" b="1" dirty="0">
                <a:solidFill>
                  <a:srgbClr val="365F91"/>
                </a:solidFill>
                <a:highlight>
                  <a:srgbClr val="FFFFFF"/>
                </a:highlight>
                <a:latin typeface="Calibri"/>
                <a:ea typeface="Calibri"/>
                <a:cs typeface="Calibri"/>
              </a:rPr>
              <a:t>Guided By: Sukhwinder Singh Sohal Sir</a:t>
            </a:r>
            <a:endParaRPr lang="en-US" dirty="0"/>
          </a:p>
        </p:txBody>
      </p:sp>
      <p:pic>
        <p:nvPicPr>
          <p:cNvPr id="3" name="Picture 2" descr="A yellow and blue logo&#10;&#10;AI-generated content may be incorrect.">
            <a:extLst>
              <a:ext uri="{FF2B5EF4-FFF2-40B4-BE49-F238E27FC236}">
                <a16:creationId xmlns:a16="http://schemas.microsoft.com/office/drawing/2014/main" id="{5087E174-177F-72E0-971A-E67B9BE124C2}"/>
              </a:ext>
            </a:extLst>
          </p:cNvPr>
          <p:cNvPicPr>
            <a:picLocks noChangeAspect="1"/>
          </p:cNvPicPr>
          <p:nvPr/>
        </p:nvPicPr>
        <p:blipFill>
          <a:blip r:embed="rId6"/>
          <a:stretch>
            <a:fillRect/>
          </a:stretch>
        </p:blipFill>
        <p:spPr>
          <a:xfrm>
            <a:off x="8660" y="-2073"/>
            <a:ext cx="869641" cy="788183"/>
          </a:xfrm>
          <a:prstGeom prst="rect">
            <a:avLst/>
          </a:prstGeom>
        </p:spPr>
      </p:pic>
      <p:sp>
        <p:nvSpPr>
          <p:cNvPr id="12" name="TextBox 8">
            <a:extLst>
              <a:ext uri="{FF2B5EF4-FFF2-40B4-BE49-F238E27FC236}">
                <a16:creationId xmlns:a16="http://schemas.microsoft.com/office/drawing/2014/main" id="{933E88E4-409B-15CB-67EA-29F31DC946BE}"/>
              </a:ext>
            </a:extLst>
          </p:cNvPr>
          <p:cNvSpPr txBox="1"/>
          <p:nvPr/>
        </p:nvSpPr>
        <p:spPr>
          <a:xfrm>
            <a:off x="1020964" y="11989"/>
            <a:ext cx="4829668" cy="349977"/>
          </a:xfrm>
          <a:prstGeom prst="rect">
            <a:avLst/>
          </a:prstGeom>
          <a:noFill/>
        </p:spPr>
        <p:txBody>
          <a:bodyPr rot="0" spcFirstLastPara="0" vert="horz" wrap="square" lIns="41791" tIns="20896" rIns="41791" bIns="20896"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latin typeface="Consolas"/>
              </a:rPr>
              <a:t>PRACTICAL FILE 1 TO 20 QUESTIONS</a:t>
            </a:r>
          </a:p>
        </p:txBody>
      </p:sp>
      <p:pic>
        <p:nvPicPr>
          <p:cNvPr id="4" name="Picture 3" descr="A colorful ball with black text&#10;&#10;AI-generated content may be incorrect.">
            <a:extLst>
              <a:ext uri="{FF2B5EF4-FFF2-40B4-BE49-F238E27FC236}">
                <a16:creationId xmlns:a16="http://schemas.microsoft.com/office/drawing/2014/main" id="{821038D0-81BC-138B-98ED-2CBEEE51EF7B}"/>
              </a:ext>
            </a:extLst>
          </p:cNvPr>
          <p:cNvPicPr>
            <a:picLocks noChangeAspect="1"/>
          </p:cNvPicPr>
          <p:nvPr/>
        </p:nvPicPr>
        <p:blipFill>
          <a:blip r:embed="rId7"/>
          <a:stretch>
            <a:fillRect/>
          </a:stretch>
        </p:blipFill>
        <p:spPr>
          <a:xfrm>
            <a:off x="6023387" y="-2073"/>
            <a:ext cx="837917" cy="74295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154838-1180-0082-AA29-A5280919DAD3}"/>
              </a:ext>
            </a:extLst>
          </p:cNvPr>
          <p:cNvSpPr txBox="1"/>
          <p:nvPr/>
        </p:nvSpPr>
        <p:spPr>
          <a:xfrm>
            <a:off x="-30" y="24200"/>
            <a:ext cx="686490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ea typeface="+mn-lt"/>
                <a:cs typeface="+mn-lt"/>
              </a:rPr>
              <a:t>Q2 Consider the Given Table Student mentioning Students details and perform the following:</a:t>
            </a:r>
            <a:endParaRPr lang="en-US" sz="2000" b="1" dirty="0"/>
          </a:p>
        </p:txBody>
      </p:sp>
      <p:sp>
        <p:nvSpPr>
          <p:cNvPr id="7" name="TextBox 6">
            <a:extLst>
              <a:ext uri="{FF2B5EF4-FFF2-40B4-BE49-F238E27FC236}">
                <a16:creationId xmlns:a16="http://schemas.microsoft.com/office/drawing/2014/main" id="{9CF05A19-F757-EC15-2752-6EBA24B18AE1}"/>
              </a:ext>
            </a:extLst>
          </p:cNvPr>
          <p:cNvSpPr txBox="1"/>
          <p:nvPr/>
        </p:nvSpPr>
        <p:spPr>
          <a:xfrm>
            <a:off x="-30" y="734076"/>
            <a:ext cx="6865199"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Procedure</a:t>
            </a:r>
            <a:endParaRPr lang="en-US" b="1" dirty="0"/>
          </a:p>
          <a:p>
            <a:endParaRPr lang="en-US" b="1"/>
          </a:p>
          <a:p>
            <a:r>
              <a:rPr lang="en-US" b="1" dirty="0">
                <a:ea typeface="+mn-lt"/>
                <a:cs typeface="+mn-lt"/>
              </a:rPr>
              <a:t>Step 1: Open LibreOffice Calc.</a:t>
            </a:r>
            <a:endParaRPr lang="en-US" b="1" dirty="0"/>
          </a:p>
          <a:p>
            <a:endParaRPr lang="en-US" b="1"/>
          </a:p>
          <a:p>
            <a:r>
              <a:rPr lang="en-US" b="1" dirty="0">
                <a:ea typeface="+mn-lt"/>
                <a:cs typeface="+mn-lt"/>
              </a:rPr>
              <a:t>Step 2: In Sheet1, create a table with headings </a:t>
            </a:r>
            <a:r>
              <a:rPr lang="en-US" b="1" dirty="0" err="1">
                <a:ea typeface="+mn-lt"/>
                <a:cs typeface="+mn-lt"/>
              </a:rPr>
              <a:t>Rollno</a:t>
            </a:r>
            <a:r>
              <a:rPr lang="en-US" b="1" dirty="0">
                <a:ea typeface="+mn-lt"/>
                <a:cs typeface="+mn-lt"/>
              </a:rPr>
              <a:t>, Class, Name, </a:t>
            </a:r>
            <a:r>
              <a:rPr lang="en-US" b="1" dirty="0" err="1">
                <a:ea typeface="+mn-lt"/>
                <a:cs typeface="+mn-lt"/>
              </a:rPr>
              <a:t>Phone_no</a:t>
            </a:r>
            <a:r>
              <a:rPr lang="en-US" b="1" dirty="0">
                <a:ea typeface="+mn-lt"/>
                <a:cs typeface="+mn-lt"/>
              </a:rPr>
              <a:t> and enter the required data.</a:t>
            </a:r>
            <a:endParaRPr lang="en-US" b="1" dirty="0"/>
          </a:p>
          <a:p>
            <a:endParaRPr lang="en-US" b="1"/>
          </a:p>
          <a:p>
            <a:r>
              <a:rPr lang="en-US" b="1" dirty="0">
                <a:ea typeface="+mn-lt"/>
                <a:cs typeface="+mn-lt"/>
              </a:rPr>
              <a:t>Step 3: Select the header row and apply a background color. Then select the data cells and apply another background color.</a:t>
            </a:r>
            <a:endParaRPr lang="en-US" b="1" dirty="0"/>
          </a:p>
          <a:p>
            <a:endParaRPr lang="en-US" b="1"/>
          </a:p>
          <a:p>
            <a:r>
              <a:rPr lang="en-US" b="1" dirty="0">
                <a:ea typeface="+mn-lt"/>
                <a:cs typeface="+mn-lt"/>
              </a:rPr>
              <a:t>Step 4: Select the complete table, click on Borders, and apply Outer Border and All Inner Lines.</a:t>
            </a:r>
            <a:endParaRPr lang="en-US" b="1" dirty="0"/>
          </a:p>
          <a:p>
            <a:endParaRPr lang="en-US" b="1"/>
          </a:p>
          <a:p>
            <a:r>
              <a:rPr lang="en-US" b="1" dirty="0">
                <a:ea typeface="+mn-lt"/>
                <a:cs typeface="+mn-lt"/>
              </a:rPr>
              <a:t>Step 5: Select the entire table, go to Data → AutoFilter.</a:t>
            </a:r>
            <a:endParaRPr lang="en-US" b="1" dirty="0"/>
          </a:p>
          <a:p>
            <a:endParaRPr lang="en-US" b="1"/>
          </a:p>
        </p:txBody>
      </p:sp>
      <p:pic>
        <p:nvPicPr>
          <p:cNvPr id="9" name="Picture 8" descr="A green square with white and green icons&#10;&#10;AI-generated content may be incorrect.">
            <a:extLst>
              <a:ext uri="{FF2B5EF4-FFF2-40B4-BE49-F238E27FC236}">
                <a16:creationId xmlns:a16="http://schemas.microsoft.com/office/drawing/2014/main" id="{0F09BB9F-C1CB-D34A-22DF-70453A220CEE}"/>
              </a:ext>
            </a:extLst>
          </p:cNvPr>
          <p:cNvPicPr>
            <a:picLocks noChangeAspect="1"/>
          </p:cNvPicPr>
          <p:nvPr/>
        </p:nvPicPr>
        <p:blipFill>
          <a:blip r:embed="rId2"/>
          <a:stretch>
            <a:fillRect/>
          </a:stretch>
        </p:blipFill>
        <p:spPr>
          <a:xfrm>
            <a:off x="5211048" y="574753"/>
            <a:ext cx="1143053" cy="1191247"/>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9C7554E3-1CC9-FB8B-27DB-79863579E376}"/>
              </a:ext>
            </a:extLst>
          </p:cNvPr>
          <p:cNvPicPr>
            <a:picLocks noChangeAspect="1"/>
          </p:cNvPicPr>
          <p:nvPr/>
        </p:nvPicPr>
        <p:blipFill>
          <a:blip r:embed="rId3"/>
          <a:stretch>
            <a:fillRect/>
          </a:stretch>
        </p:blipFill>
        <p:spPr>
          <a:xfrm>
            <a:off x="5198" y="4750400"/>
            <a:ext cx="2959957" cy="1857220"/>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AEFB067A-06EA-0BD4-FCAA-B38D63EC3578}"/>
              </a:ext>
            </a:extLst>
          </p:cNvPr>
          <p:cNvPicPr>
            <a:picLocks noChangeAspect="1"/>
          </p:cNvPicPr>
          <p:nvPr/>
        </p:nvPicPr>
        <p:blipFill>
          <a:blip r:embed="rId4"/>
          <a:stretch>
            <a:fillRect/>
          </a:stretch>
        </p:blipFill>
        <p:spPr>
          <a:xfrm>
            <a:off x="2969110" y="4750315"/>
            <a:ext cx="3890131" cy="2405929"/>
          </a:xfrm>
          <a:prstGeom prst="rect">
            <a:avLst/>
          </a:prstGeom>
        </p:spPr>
      </p:pic>
      <p:pic>
        <p:nvPicPr>
          <p:cNvPr id="12" name="Picture 11" descr="A screenshot of a computer&#10;&#10;AI-generated content may be incorrect.">
            <a:extLst>
              <a:ext uri="{FF2B5EF4-FFF2-40B4-BE49-F238E27FC236}">
                <a16:creationId xmlns:a16="http://schemas.microsoft.com/office/drawing/2014/main" id="{FBA55019-9A84-3661-E004-207F5073DA18}"/>
              </a:ext>
            </a:extLst>
          </p:cNvPr>
          <p:cNvPicPr>
            <a:picLocks noChangeAspect="1"/>
          </p:cNvPicPr>
          <p:nvPr/>
        </p:nvPicPr>
        <p:blipFill>
          <a:blip r:embed="rId5"/>
          <a:stretch>
            <a:fillRect/>
          </a:stretch>
        </p:blipFill>
        <p:spPr>
          <a:xfrm>
            <a:off x="1054922" y="7164010"/>
            <a:ext cx="4733262" cy="2725143"/>
          </a:xfrm>
          <a:prstGeom prst="rect">
            <a:avLst/>
          </a:prstGeom>
        </p:spPr>
      </p:pic>
      <p:cxnSp>
        <p:nvCxnSpPr>
          <p:cNvPr id="13" name="Straight Arrow Connector 12">
            <a:extLst>
              <a:ext uri="{FF2B5EF4-FFF2-40B4-BE49-F238E27FC236}">
                <a16:creationId xmlns:a16="http://schemas.microsoft.com/office/drawing/2014/main" id="{DDCB67FB-3497-DFDE-0989-28CF5D6DF9A2}"/>
              </a:ext>
            </a:extLst>
          </p:cNvPr>
          <p:cNvCxnSpPr/>
          <p:nvPr/>
        </p:nvCxnSpPr>
        <p:spPr>
          <a:xfrm>
            <a:off x="1698053" y="6691390"/>
            <a:ext cx="1169682" cy="1411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CFA75288-99CF-F385-ABFF-27579191DD57}"/>
              </a:ext>
            </a:extLst>
          </p:cNvPr>
          <p:cNvCxnSpPr/>
          <p:nvPr/>
        </p:nvCxnSpPr>
        <p:spPr>
          <a:xfrm>
            <a:off x="584840" y="6957594"/>
            <a:ext cx="2178029" cy="201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16692CA8-F6BD-5A50-9A53-F7267E697627}"/>
              </a:ext>
            </a:extLst>
          </p:cNvPr>
          <p:cNvCxnSpPr/>
          <p:nvPr/>
        </p:nvCxnSpPr>
        <p:spPr>
          <a:xfrm>
            <a:off x="564674" y="6937426"/>
            <a:ext cx="20166" cy="1109181"/>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73AAA216-FB33-D873-46E6-0EB57FF3DF3B}"/>
              </a:ext>
            </a:extLst>
          </p:cNvPr>
          <p:cNvCxnSpPr/>
          <p:nvPr/>
        </p:nvCxnSpPr>
        <p:spPr>
          <a:xfrm>
            <a:off x="584841" y="7965941"/>
            <a:ext cx="363004" cy="201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214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7503B9C-4574-52A2-1DC0-9C3BA6EC0E67}"/>
              </a:ext>
            </a:extLst>
          </p:cNvPr>
          <p:cNvPicPr>
            <a:picLocks noChangeAspect="1"/>
          </p:cNvPicPr>
          <p:nvPr/>
        </p:nvPicPr>
        <p:blipFill>
          <a:blip r:embed="rId2"/>
          <a:stretch>
            <a:fillRect/>
          </a:stretch>
        </p:blipFill>
        <p:spPr>
          <a:xfrm>
            <a:off x="249" y="2715"/>
            <a:ext cx="2211442" cy="2850209"/>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66E715E9-3A51-27DC-14CA-27E36FFAD65B}"/>
              </a:ext>
            </a:extLst>
          </p:cNvPr>
          <p:cNvPicPr>
            <a:picLocks noChangeAspect="1"/>
          </p:cNvPicPr>
          <p:nvPr/>
        </p:nvPicPr>
        <p:blipFill>
          <a:blip r:embed="rId3"/>
          <a:stretch>
            <a:fillRect/>
          </a:stretch>
        </p:blipFill>
        <p:spPr>
          <a:xfrm>
            <a:off x="2213862" y="-3118"/>
            <a:ext cx="2205608" cy="2861875"/>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7829DCB7-6957-3E79-BB3C-86EC98825565}"/>
              </a:ext>
            </a:extLst>
          </p:cNvPr>
          <p:cNvPicPr>
            <a:picLocks noChangeAspect="1"/>
          </p:cNvPicPr>
          <p:nvPr/>
        </p:nvPicPr>
        <p:blipFill>
          <a:blip r:embed="rId4"/>
          <a:stretch>
            <a:fillRect/>
          </a:stretch>
        </p:blipFill>
        <p:spPr>
          <a:xfrm>
            <a:off x="4430579" y="-9246"/>
            <a:ext cx="2419477" cy="2841863"/>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74DEA641-6D1D-93E2-EC09-919DEB18F084}"/>
              </a:ext>
            </a:extLst>
          </p:cNvPr>
          <p:cNvPicPr>
            <a:picLocks noChangeAspect="1"/>
          </p:cNvPicPr>
          <p:nvPr/>
        </p:nvPicPr>
        <p:blipFill>
          <a:blip r:embed="rId5"/>
          <a:stretch>
            <a:fillRect/>
          </a:stretch>
        </p:blipFill>
        <p:spPr>
          <a:xfrm>
            <a:off x="4646776" y="2844841"/>
            <a:ext cx="2212994" cy="2990168"/>
          </a:xfrm>
          <a:prstGeom prst="rect">
            <a:avLst/>
          </a:prstGeom>
        </p:spPr>
      </p:pic>
      <p:sp>
        <p:nvSpPr>
          <p:cNvPr id="8" name="TextBox 7">
            <a:extLst>
              <a:ext uri="{FF2B5EF4-FFF2-40B4-BE49-F238E27FC236}">
                <a16:creationId xmlns:a16="http://schemas.microsoft.com/office/drawing/2014/main" id="{1F84DA31-A5F7-5392-87E8-96739934541A}"/>
              </a:ext>
            </a:extLst>
          </p:cNvPr>
          <p:cNvSpPr txBox="1"/>
          <p:nvPr/>
        </p:nvSpPr>
        <p:spPr>
          <a:xfrm>
            <a:off x="24183" y="2875805"/>
            <a:ext cx="71113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Now Apply Different Filters</a:t>
            </a:r>
            <a:endParaRPr lang="en-US" sz="1400" dirty="0"/>
          </a:p>
        </p:txBody>
      </p:sp>
      <p:sp>
        <p:nvSpPr>
          <p:cNvPr id="9" name="TextBox 8">
            <a:extLst>
              <a:ext uri="{FF2B5EF4-FFF2-40B4-BE49-F238E27FC236}">
                <a16:creationId xmlns:a16="http://schemas.microsoft.com/office/drawing/2014/main" id="{A47BC099-F114-964D-37B7-DD50DC26A148}"/>
              </a:ext>
            </a:extLst>
          </p:cNvPr>
          <p:cNvSpPr txBox="1"/>
          <p:nvPr/>
        </p:nvSpPr>
        <p:spPr>
          <a:xfrm>
            <a:off x="100834" y="3186376"/>
            <a:ext cx="6473587" cy="68326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b="1" dirty="0"/>
          </a:p>
          <a:p>
            <a:r>
              <a:rPr lang="en-US" b="1" dirty="0"/>
              <a:t>Filter 1: Display all records of the table</a:t>
            </a:r>
          </a:p>
          <a:p>
            <a:r>
              <a:rPr lang="en-US" b="1" dirty="0"/>
              <a:t>Click on any filter arrow in the heading row.</a:t>
            </a:r>
          </a:p>
          <a:p>
            <a:r>
              <a:rPr lang="en-US" b="1" dirty="0"/>
              <a:t>Select All.</a:t>
            </a:r>
          </a:p>
          <a:p>
            <a:r>
              <a:rPr lang="en-US" b="1" dirty="0"/>
              <a:t>All records of the table will be displayed.</a:t>
            </a:r>
          </a:p>
          <a:p>
            <a:endParaRPr lang="en-US" b="1" dirty="0"/>
          </a:p>
          <a:p>
            <a:r>
              <a:rPr lang="en-US" b="1"/>
              <a:t>Filter 2: Display record of student whose</a:t>
            </a:r>
          </a:p>
          <a:p>
            <a:r>
              <a:rPr lang="en-US" b="1" dirty="0"/>
              <a:t> Roll Number is 3</a:t>
            </a:r>
            <a:endParaRPr lang="en-US"/>
          </a:p>
          <a:p>
            <a:r>
              <a:rPr lang="en-US" b="1" dirty="0"/>
              <a:t>Click on the filter arrow of </a:t>
            </a:r>
            <a:r>
              <a:rPr lang="en-US" b="1" err="1"/>
              <a:t>Rollno</a:t>
            </a:r>
            <a:r>
              <a:rPr lang="en-US" b="1" dirty="0"/>
              <a:t> column.</a:t>
            </a:r>
          </a:p>
          <a:p>
            <a:endParaRPr lang="en-US" b="1" dirty="0"/>
          </a:p>
          <a:p>
            <a:r>
              <a:rPr lang="en-US" b="1" dirty="0"/>
              <a:t>Select 3 from the list.</a:t>
            </a:r>
          </a:p>
          <a:p>
            <a:r>
              <a:rPr lang="en-US" b="1" dirty="0"/>
              <a:t>Only the record of the student with roll number 3 will be displayed.</a:t>
            </a:r>
          </a:p>
          <a:p>
            <a:endParaRPr lang="en-US" b="1" dirty="0"/>
          </a:p>
          <a:p>
            <a:r>
              <a:rPr lang="en-US" b="1" dirty="0"/>
              <a:t>Filter 3: Display records of students who are in Class X</a:t>
            </a:r>
          </a:p>
          <a:p>
            <a:r>
              <a:rPr lang="en-US" b="1" dirty="0"/>
              <a:t>Click on the filter arrow of Class column.</a:t>
            </a:r>
          </a:p>
          <a:p>
            <a:r>
              <a:rPr lang="en-US" b="1" dirty="0"/>
              <a:t>Select X from the list.</a:t>
            </a:r>
          </a:p>
          <a:p>
            <a:r>
              <a:rPr lang="en-US" b="1" dirty="0"/>
              <a:t>Records of students studying in Class X will be displayed.</a:t>
            </a:r>
          </a:p>
          <a:p>
            <a:endParaRPr lang="en-US" b="1" dirty="0"/>
          </a:p>
          <a:p>
            <a:r>
              <a:rPr lang="en-US" b="1" dirty="0"/>
              <a:t>Filter 4: Display record of student named Sumit</a:t>
            </a:r>
          </a:p>
          <a:p>
            <a:r>
              <a:rPr lang="en-US" b="1" dirty="0"/>
              <a:t>Click on the filter arrow of Name column.</a:t>
            </a:r>
          </a:p>
          <a:p>
            <a:r>
              <a:rPr lang="en-US" b="1" dirty="0"/>
              <a:t>Select Sumit from the list.</a:t>
            </a:r>
          </a:p>
          <a:p>
            <a:r>
              <a:rPr lang="en-US" b="1" dirty="0"/>
              <a:t>The record of Sumit will be displayed.</a:t>
            </a:r>
          </a:p>
          <a:p>
            <a:endParaRPr lang="en-US" sz="2400" b="1" dirty="0"/>
          </a:p>
        </p:txBody>
      </p:sp>
    </p:spTree>
    <p:extLst>
      <p:ext uri="{BB962C8B-B14F-4D97-AF65-F5344CB8AC3E}">
        <p14:creationId xmlns:p14="http://schemas.microsoft.com/office/powerpoint/2010/main" val="2677440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572914-89D7-7B4C-B402-0B090A03AE42}"/>
              </a:ext>
            </a:extLst>
          </p:cNvPr>
          <p:cNvSpPr txBox="1"/>
          <p:nvPr/>
        </p:nvSpPr>
        <p:spPr>
          <a:xfrm>
            <a:off x="5677" y="-5117"/>
            <a:ext cx="6853568" cy="2708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Q3 You are working on a project report about the solar system for your science class.</a:t>
            </a:r>
            <a:endParaRPr lang="en-US" b="1" dirty="0"/>
          </a:p>
          <a:p>
            <a:pPr marL="285750" indent="-285750">
              <a:buFont typeface="Arial"/>
              <a:buChar char="•"/>
            </a:pPr>
            <a:r>
              <a:rPr lang="en-US" sz="1600" b="1" dirty="0">
                <a:ea typeface="+mn-lt"/>
                <a:cs typeface="+mn-lt"/>
              </a:rPr>
              <a:t>Insert an image of the solar system, a constellation, and a spacecraft.</a:t>
            </a:r>
            <a:endParaRPr lang="en-US" sz="1600" b="1" dirty="0"/>
          </a:p>
          <a:p>
            <a:pPr marL="285750" indent="-285750">
              <a:buFont typeface="Arial"/>
              <a:buChar char="•"/>
            </a:pPr>
            <a:r>
              <a:rPr lang="en-US" sz="1600" b="1" dirty="0">
                <a:ea typeface="+mn-lt"/>
                <a:cs typeface="+mn-lt"/>
              </a:rPr>
              <a:t>Resize the solar system image to fit half of the page width.</a:t>
            </a:r>
            <a:endParaRPr lang="en-US" sz="1600" b="1" dirty="0"/>
          </a:p>
          <a:p>
            <a:pPr marL="285750" indent="-285750">
              <a:buFont typeface="Arial"/>
              <a:buChar char="•"/>
            </a:pPr>
            <a:r>
              <a:rPr lang="en-US" sz="1600" b="1" dirty="0">
                <a:ea typeface="+mn-lt"/>
                <a:cs typeface="+mn-lt"/>
              </a:rPr>
              <a:t>Crop the constellation image to remove unnecessary background.</a:t>
            </a:r>
            <a:endParaRPr lang="en-US" sz="1600" b="1" dirty="0"/>
          </a:p>
          <a:p>
            <a:pPr marL="285750" indent="-285750">
              <a:buFont typeface="Arial"/>
              <a:buChar char="•"/>
            </a:pPr>
            <a:r>
              <a:rPr lang="en-US" sz="1600" b="1" dirty="0">
                <a:ea typeface="+mn-lt"/>
                <a:cs typeface="+mn-lt"/>
              </a:rPr>
              <a:t>Align the solar system image to the </a:t>
            </a:r>
            <a:r>
              <a:rPr lang="en-US" sz="1600" b="1" dirty="0" err="1">
                <a:ea typeface="+mn-lt"/>
                <a:cs typeface="+mn-lt"/>
              </a:rPr>
              <a:t>centre</a:t>
            </a:r>
            <a:r>
              <a:rPr lang="en-US" sz="1600" b="1" dirty="0">
                <a:ea typeface="+mn-lt"/>
                <a:cs typeface="+mn-lt"/>
              </a:rPr>
              <a:t> of the page.</a:t>
            </a:r>
            <a:endParaRPr lang="en-US" sz="1600" b="1" dirty="0"/>
          </a:p>
          <a:p>
            <a:pPr marL="285750" indent="-285750">
              <a:buFont typeface="Arial"/>
              <a:buChar char="•"/>
            </a:pPr>
            <a:r>
              <a:rPr lang="en-US" sz="1600" b="1" dirty="0">
                <a:ea typeface="+mn-lt"/>
                <a:cs typeface="+mn-lt"/>
              </a:rPr>
              <a:t>Place the spacecraft image in the top-right corner of the page with text wrapping around it.</a:t>
            </a:r>
            <a:endParaRPr lang="en-US" sz="1600" b="1"/>
          </a:p>
          <a:p>
            <a:pPr algn="l"/>
            <a:endParaRPr lang="en-US" b="1" dirty="0"/>
          </a:p>
        </p:txBody>
      </p:sp>
      <p:pic>
        <p:nvPicPr>
          <p:cNvPr id="3" name="Picture 2" descr="A screenshot of a computer&#10;&#10;AI-generated content may be incorrect.">
            <a:extLst>
              <a:ext uri="{FF2B5EF4-FFF2-40B4-BE49-F238E27FC236}">
                <a16:creationId xmlns:a16="http://schemas.microsoft.com/office/drawing/2014/main" id="{E0EF58B7-B0AD-146A-A094-B64883F7227B}"/>
              </a:ext>
            </a:extLst>
          </p:cNvPr>
          <p:cNvPicPr>
            <a:picLocks noChangeAspect="1"/>
          </p:cNvPicPr>
          <p:nvPr/>
        </p:nvPicPr>
        <p:blipFill>
          <a:blip r:embed="rId2"/>
          <a:stretch>
            <a:fillRect/>
          </a:stretch>
        </p:blipFill>
        <p:spPr>
          <a:xfrm>
            <a:off x="391886" y="2469946"/>
            <a:ext cx="6071910" cy="6971434"/>
          </a:xfrm>
          <a:prstGeom prst="rect">
            <a:avLst/>
          </a:prstGeom>
        </p:spPr>
      </p:pic>
    </p:spTree>
    <p:extLst>
      <p:ext uri="{BB962C8B-B14F-4D97-AF65-F5344CB8AC3E}">
        <p14:creationId xmlns:p14="http://schemas.microsoft.com/office/powerpoint/2010/main" val="3598138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7CCEB7-62E7-D1EE-0BE3-A784F66CB95F}"/>
              </a:ext>
            </a:extLst>
          </p:cNvPr>
          <p:cNvSpPr txBox="1"/>
          <p:nvPr/>
        </p:nvSpPr>
        <p:spPr>
          <a:xfrm>
            <a:off x="130582" y="186547"/>
            <a:ext cx="6585101" cy="83715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Procedure (Step by Step)</a:t>
            </a:r>
            <a:endParaRPr lang="en-US" sz="2000"/>
          </a:p>
          <a:p>
            <a:r>
              <a:rPr lang="en-US" sz="2000" b="1" dirty="0">
                <a:ea typeface="+mn-lt"/>
                <a:cs typeface="+mn-lt"/>
              </a:rPr>
              <a:t>Step 1:</a:t>
            </a:r>
            <a:r>
              <a:rPr lang="en-US" sz="2000" dirty="0">
                <a:ea typeface="+mn-lt"/>
                <a:cs typeface="+mn-lt"/>
              </a:rPr>
              <a:t> Open </a:t>
            </a:r>
            <a:r>
              <a:rPr lang="en-US" sz="2000" b="1" dirty="0">
                <a:ea typeface="+mn-lt"/>
                <a:cs typeface="+mn-lt"/>
              </a:rPr>
              <a:t>LibreOffice Writer</a:t>
            </a:r>
            <a:r>
              <a:rPr lang="en-US" sz="2000" dirty="0">
                <a:ea typeface="+mn-lt"/>
                <a:cs typeface="+mn-lt"/>
              </a:rPr>
              <a:t> from the Start Menu.</a:t>
            </a:r>
            <a:endParaRPr lang="en-US" sz="2000"/>
          </a:p>
          <a:p>
            <a:r>
              <a:rPr lang="en-US" sz="2000" b="1" dirty="0">
                <a:ea typeface="+mn-lt"/>
                <a:cs typeface="+mn-lt"/>
              </a:rPr>
              <a:t>Step 2:</a:t>
            </a:r>
            <a:r>
              <a:rPr lang="en-US" sz="2000" dirty="0">
                <a:ea typeface="+mn-lt"/>
                <a:cs typeface="+mn-lt"/>
              </a:rPr>
              <a:t> Type the heading </a:t>
            </a:r>
            <a:r>
              <a:rPr lang="en-US" sz="2000" b="1" dirty="0">
                <a:ea typeface="+mn-lt"/>
                <a:cs typeface="+mn-lt"/>
              </a:rPr>
              <a:t>Project Report on Solar System</a:t>
            </a:r>
            <a:r>
              <a:rPr lang="en-US" sz="2000" dirty="0">
                <a:ea typeface="+mn-lt"/>
                <a:cs typeface="+mn-lt"/>
              </a:rPr>
              <a:t>, make it </a:t>
            </a:r>
            <a:r>
              <a:rPr lang="en-US" sz="2000" b="1" dirty="0">
                <a:ea typeface="+mn-lt"/>
                <a:cs typeface="+mn-lt"/>
              </a:rPr>
              <a:t>Bold</a:t>
            </a:r>
            <a:r>
              <a:rPr lang="en-US" sz="2000" dirty="0">
                <a:ea typeface="+mn-lt"/>
                <a:cs typeface="+mn-lt"/>
              </a:rPr>
              <a:t> and </a:t>
            </a:r>
            <a:r>
              <a:rPr lang="en-US" sz="2000" b="1" dirty="0">
                <a:ea typeface="+mn-lt"/>
                <a:cs typeface="+mn-lt"/>
              </a:rPr>
              <a:t>Centre aligned</a:t>
            </a:r>
            <a:r>
              <a:rPr lang="en-US" sz="2000" dirty="0">
                <a:ea typeface="+mn-lt"/>
                <a:cs typeface="+mn-lt"/>
              </a:rPr>
              <a:t>.</a:t>
            </a:r>
            <a:endParaRPr lang="en-US" sz="2000"/>
          </a:p>
          <a:p>
            <a:r>
              <a:rPr lang="en-US" sz="2000" b="1" dirty="0">
                <a:ea typeface="+mn-lt"/>
                <a:cs typeface="+mn-lt"/>
              </a:rPr>
              <a:t>Step 3:</a:t>
            </a:r>
            <a:r>
              <a:rPr lang="en-US" sz="2000" dirty="0">
                <a:ea typeface="+mn-lt"/>
                <a:cs typeface="+mn-lt"/>
              </a:rPr>
              <a:t> Type a short report describing the solar system below the heading.</a:t>
            </a:r>
            <a:endParaRPr lang="en-US" sz="2000"/>
          </a:p>
          <a:p>
            <a:r>
              <a:rPr lang="en-US" sz="2000" b="1" dirty="0">
                <a:ea typeface="+mn-lt"/>
                <a:cs typeface="+mn-lt"/>
              </a:rPr>
              <a:t>Step 4:</a:t>
            </a:r>
            <a:r>
              <a:rPr lang="en-US" sz="2000" dirty="0">
                <a:ea typeface="+mn-lt"/>
                <a:cs typeface="+mn-lt"/>
              </a:rPr>
              <a:t> Click on </a:t>
            </a:r>
            <a:r>
              <a:rPr lang="en-US" sz="2000" b="1" dirty="0">
                <a:ea typeface="+mn-lt"/>
                <a:cs typeface="+mn-lt"/>
              </a:rPr>
              <a:t>Insert → Image</a:t>
            </a:r>
            <a:r>
              <a:rPr lang="en-US" sz="2000" dirty="0">
                <a:ea typeface="+mn-lt"/>
                <a:cs typeface="+mn-lt"/>
              </a:rPr>
              <a:t>, insert the </a:t>
            </a:r>
            <a:r>
              <a:rPr lang="en-US" sz="2000" b="1" dirty="0">
                <a:ea typeface="+mn-lt"/>
                <a:cs typeface="+mn-lt"/>
              </a:rPr>
              <a:t>solar system image</a:t>
            </a:r>
            <a:r>
              <a:rPr lang="en-US" sz="2000" dirty="0">
                <a:ea typeface="+mn-lt"/>
                <a:cs typeface="+mn-lt"/>
              </a:rPr>
              <a:t>, resize it to </a:t>
            </a:r>
            <a:r>
              <a:rPr lang="en-US" sz="2000" b="1" dirty="0">
                <a:ea typeface="+mn-lt"/>
                <a:cs typeface="+mn-lt"/>
              </a:rPr>
              <a:t>half page width</a:t>
            </a:r>
            <a:r>
              <a:rPr lang="en-US" sz="2000" dirty="0">
                <a:ea typeface="+mn-lt"/>
                <a:cs typeface="+mn-lt"/>
              </a:rPr>
              <a:t> and </a:t>
            </a:r>
            <a:r>
              <a:rPr lang="en-US" sz="2000" b="1" err="1">
                <a:ea typeface="+mn-lt"/>
                <a:cs typeface="+mn-lt"/>
              </a:rPr>
              <a:t>centre</a:t>
            </a:r>
            <a:r>
              <a:rPr lang="en-US" sz="2000" b="1" dirty="0">
                <a:ea typeface="+mn-lt"/>
                <a:cs typeface="+mn-lt"/>
              </a:rPr>
              <a:t> align</a:t>
            </a:r>
            <a:r>
              <a:rPr lang="en-US" sz="2000" dirty="0">
                <a:ea typeface="+mn-lt"/>
                <a:cs typeface="+mn-lt"/>
              </a:rPr>
              <a:t> it.</a:t>
            </a:r>
            <a:endParaRPr lang="en-US" sz="2000"/>
          </a:p>
          <a:p>
            <a:r>
              <a:rPr lang="en-US" sz="2000" b="1" dirty="0">
                <a:ea typeface="+mn-lt"/>
                <a:cs typeface="+mn-lt"/>
              </a:rPr>
              <a:t>Step 5:</a:t>
            </a:r>
            <a:r>
              <a:rPr lang="en-US" sz="2000" dirty="0">
                <a:ea typeface="+mn-lt"/>
                <a:cs typeface="+mn-lt"/>
              </a:rPr>
              <a:t> Click on </a:t>
            </a:r>
            <a:r>
              <a:rPr lang="en-US" sz="2000" b="1" dirty="0">
                <a:ea typeface="+mn-lt"/>
                <a:cs typeface="+mn-lt"/>
              </a:rPr>
              <a:t>Insert → Image</a:t>
            </a:r>
            <a:r>
              <a:rPr lang="en-US" sz="2000" dirty="0">
                <a:ea typeface="+mn-lt"/>
                <a:cs typeface="+mn-lt"/>
              </a:rPr>
              <a:t>, insert the </a:t>
            </a:r>
            <a:r>
              <a:rPr lang="en-US" sz="2000" b="1" dirty="0">
                <a:ea typeface="+mn-lt"/>
                <a:cs typeface="+mn-lt"/>
              </a:rPr>
              <a:t>constellation image</a:t>
            </a:r>
            <a:r>
              <a:rPr lang="en-US" sz="2000" dirty="0">
                <a:ea typeface="+mn-lt"/>
                <a:cs typeface="+mn-lt"/>
              </a:rPr>
              <a:t>, use the </a:t>
            </a:r>
            <a:r>
              <a:rPr lang="en-US" sz="2000" b="1" dirty="0">
                <a:ea typeface="+mn-lt"/>
                <a:cs typeface="+mn-lt"/>
              </a:rPr>
              <a:t>Crop</a:t>
            </a:r>
            <a:r>
              <a:rPr lang="en-US" sz="2000" dirty="0">
                <a:ea typeface="+mn-lt"/>
                <a:cs typeface="+mn-lt"/>
              </a:rPr>
              <a:t> tool to remove unnecessary background and resize it.</a:t>
            </a:r>
            <a:endParaRPr lang="en-US" sz="2000"/>
          </a:p>
          <a:p>
            <a:r>
              <a:rPr lang="en-US" sz="2000" b="1" dirty="0">
                <a:ea typeface="+mn-lt"/>
                <a:cs typeface="+mn-lt"/>
              </a:rPr>
              <a:t>Step 6:</a:t>
            </a:r>
            <a:r>
              <a:rPr lang="en-US" sz="2000" dirty="0">
                <a:ea typeface="+mn-lt"/>
                <a:cs typeface="+mn-lt"/>
              </a:rPr>
              <a:t> Click on </a:t>
            </a:r>
            <a:r>
              <a:rPr lang="en-US" sz="2000" b="1" dirty="0">
                <a:ea typeface="+mn-lt"/>
                <a:cs typeface="+mn-lt"/>
              </a:rPr>
              <a:t>Insert → Image</a:t>
            </a:r>
            <a:r>
              <a:rPr lang="en-US" sz="2000" dirty="0">
                <a:ea typeface="+mn-lt"/>
                <a:cs typeface="+mn-lt"/>
              </a:rPr>
              <a:t>, insert the </a:t>
            </a:r>
            <a:r>
              <a:rPr lang="en-US" sz="2000" b="1" dirty="0">
                <a:ea typeface="+mn-lt"/>
                <a:cs typeface="+mn-lt"/>
              </a:rPr>
              <a:t>spacecraft image</a:t>
            </a:r>
            <a:r>
              <a:rPr lang="en-US" sz="2000" dirty="0">
                <a:ea typeface="+mn-lt"/>
                <a:cs typeface="+mn-lt"/>
              </a:rPr>
              <a:t>, place it in the </a:t>
            </a:r>
            <a:r>
              <a:rPr lang="en-US" sz="2000" b="1" dirty="0">
                <a:ea typeface="+mn-lt"/>
                <a:cs typeface="+mn-lt"/>
              </a:rPr>
              <a:t>top-right corner</a:t>
            </a:r>
            <a:r>
              <a:rPr lang="en-US" sz="2000" dirty="0">
                <a:ea typeface="+mn-lt"/>
                <a:cs typeface="+mn-lt"/>
              </a:rPr>
              <a:t> and apply </a:t>
            </a:r>
            <a:r>
              <a:rPr lang="en-US" sz="2000" b="1" dirty="0">
                <a:ea typeface="+mn-lt"/>
                <a:cs typeface="+mn-lt"/>
              </a:rPr>
              <a:t>text wrapping</a:t>
            </a:r>
            <a:r>
              <a:rPr lang="en-US" sz="2000" dirty="0">
                <a:ea typeface="+mn-lt"/>
                <a:cs typeface="+mn-lt"/>
              </a:rPr>
              <a:t>.</a:t>
            </a:r>
            <a:endParaRPr lang="en-US" sz="2000"/>
          </a:p>
          <a:p>
            <a:r>
              <a:rPr lang="en-US" sz="2000" b="1" dirty="0">
                <a:ea typeface="+mn-lt"/>
                <a:cs typeface="+mn-lt"/>
              </a:rPr>
              <a:t>Step 7:</a:t>
            </a:r>
            <a:r>
              <a:rPr lang="en-US" sz="2000" dirty="0">
                <a:ea typeface="+mn-lt"/>
                <a:cs typeface="+mn-lt"/>
              </a:rPr>
              <a:t> Adjust all images properly so that the content fits on </a:t>
            </a:r>
            <a:r>
              <a:rPr lang="en-US" sz="2000" b="1" dirty="0">
                <a:ea typeface="+mn-lt"/>
                <a:cs typeface="+mn-lt"/>
              </a:rPr>
              <a:t>one page</a:t>
            </a:r>
            <a:r>
              <a:rPr lang="en-US" sz="2000" dirty="0">
                <a:ea typeface="+mn-lt"/>
                <a:cs typeface="+mn-lt"/>
              </a:rPr>
              <a:t>.</a:t>
            </a:r>
            <a:endParaRPr lang="en-US" sz="2000"/>
          </a:p>
          <a:p>
            <a:r>
              <a:rPr lang="en-US" sz="2000" b="1" dirty="0">
                <a:ea typeface="+mn-lt"/>
                <a:cs typeface="+mn-lt"/>
              </a:rPr>
              <a:t>Step 8:</a:t>
            </a:r>
            <a:r>
              <a:rPr lang="en-US" sz="2000" dirty="0">
                <a:ea typeface="+mn-lt"/>
                <a:cs typeface="+mn-lt"/>
              </a:rPr>
              <a:t> Click on </a:t>
            </a:r>
            <a:r>
              <a:rPr lang="en-US" sz="2000" b="1" dirty="0">
                <a:ea typeface="+mn-lt"/>
                <a:cs typeface="+mn-lt"/>
              </a:rPr>
              <a:t>File → Save As</a:t>
            </a:r>
            <a:r>
              <a:rPr lang="en-US" sz="2000" dirty="0">
                <a:ea typeface="+mn-lt"/>
                <a:cs typeface="+mn-lt"/>
              </a:rPr>
              <a:t>, give a file name and save the document.</a:t>
            </a:r>
            <a:br>
              <a:rPr lang="en-US" sz="2000" dirty="0"/>
            </a:br>
            <a:endParaRPr lang="en-US" sz="2000"/>
          </a:p>
          <a:p>
            <a:r>
              <a:rPr lang="en-US" sz="2000" b="1" dirty="0"/>
              <a:t>Result</a:t>
            </a:r>
            <a:endParaRPr lang="en-US" sz="2000"/>
          </a:p>
          <a:p>
            <a:r>
              <a:rPr lang="en-US" sz="2000" dirty="0">
                <a:ea typeface="+mn-lt"/>
                <a:cs typeface="+mn-lt"/>
              </a:rPr>
              <a:t>A project report on the solar system is created using images and formatting tools in LibreOffice Writer.</a:t>
            </a:r>
            <a:br>
              <a:rPr lang="en-US" sz="2000" dirty="0"/>
            </a:br>
            <a:endParaRPr lang="en-US" sz="2000"/>
          </a:p>
          <a:p>
            <a:r>
              <a:rPr lang="en-US" sz="2000" b="1" dirty="0"/>
              <a:t>Conclusion</a:t>
            </a:r>
            <a:endParaRPr lang="en-US" sz="2000"/>
          </a:p>
          <a:p>
            <a:r>
              <a:rPr lang="en-US" sz="2000" dirty="0">
                <a:ea typeface="+mn-lt"/>
                <a:cs typeface="+mn-lt"/>
              </a:rPr>
              <a:t>LibreOffice Writer provides easy options to insert, resize, crop, align images and apply text wrapping.</a:t>
            </a:r>
            <a:endParaRPr lang="en-US" sz="2000" dirty="0"/>
          </a:p>
          <a:p>
            <a:pPr algn="l"/>
            <a:endParaRPr lang="en-US" dirty="0"/>
          </a:p>
        </p:txBody>
      </p:sp>
      <p:pic>
        <p:nvPicPr>
          <p:cNvPr id="5" name="Picture 4" descr="A blue square with white text and a blue corner&#10;&#10;AI-generated content may be incorrect.">
            <a:extLst>
              <a:ext uri="{FF2B5EF4-FFF2-40B4-BE49-F238E27FC236}">
                <a16:creationId xmlns:a16="http://schemas.microsoft.com/office/drawing/2014/main" id="{2E1728E8-2843-1A7F-5A47-5914F94387F0}"/>
              </a:ext>
            </a:extLst>
          </p:cNvPr>
          <p:cNvPicPr>
            <a:picLocks noChangeAspect="1"/>
          </p:cNvPicPr>
          <p:nvPr/>
        </p:nvPicPr>
        <p:blipFill>
          <a:blip r:embed="rId2"/>
          <a:stretch>
            <a:fillRect/>
          </a:stretch>
        </p:blipFill>
        <p:spPr>
          <a:xfrm>
            <a:off x="5069695" y="8042863"/>
            <a:ext cx="1645007" cy="1645564"/>
          </a:xfrm>
          <a:prstGeom prst="rect">
            <a:avLst/>
          </a:prstGeom>
        </p:spPr>
      </p:pic>
    </p:spTree>
    <p:extLst>
      <p:ext uri="{BB962C8B-B14F-4D97-AF65-F5344CB8AC3E}">
        <p14:creationId xmlns:p14="http://schemas.microsoft.com/office/powerpoint/2010/main" val="249817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4FCC4E-086F-F37D-D8BB-A6A3AC949F03}"/>
              </a:ext>
            </a:extLst>
          </p:cNvPr>
          <p:cNvSpPr txBox="1"/>
          <p:nvPr/>
        </p:nvSpPr>
        <p:spPr>
          <a:xfrm>
            <a:off x="141095" y="120939"/>
            <a:ext cx="1713307" cy="3688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 name="TextBox 2">
            <a:extLst>
              <a:ext uri="{FF2B5EF4-FFF2-40B4-BE49-F238E27FC236}">
                <a16:creationId xmlns:a16="http://schemas.microsoft.com/office/drawing/2014/main" id="{1D793870-CA60-5CC5-91C9-395C28A94504}"/>
              </a:ext>
            </a:extLst>
          </p:cNvPr>
          <p:cNvSpPr txBox="1"/>
          <p:nvPr/>
        </p:nvSpPr>
        <p:spPr>
          <a:xfrm>
            <a:off x="5801" y="7348201"/>
            <a:ext cx="566453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ea typeface="+mn-lt"/>
                <a:cs typeface="+mn-lt"/>
              </a:rPr>
              <a:t>Step 1:</a:t>
            </a:r>
            <a:br>
              <a:rPr lang="en-US" sz="1600" b="1" dirty="0">
                <a:ea typeface="+mn-lt"/>
                <a:cs typeface="+mn-lt"/>
              </a:rPr>
            </a:br>
            <a:r>
              <a:rPr lang="en-US" sz="1600" b="1" dirty="0"/>
              <a:t> LibreOffice Writer open karo aur File → New → Text Document</a:t>
            </a:r>
            <a:r>
              <a:rPr lang="en-US" sz="1600" dirty="0"/>
              <a:t> par click karo.</a:t>
            </a:r>
          </a:p>
          <a:p>
            <a:r>
              <a:rPr lang="en-US" sz="1600" b="1" dirty="0"/>
              <a:t>Step 2:</a:t>
            </a:r>
            <a:br>
              <a:rPr lang="en-US" sz="1600" b="1" dirty="0">
                <a:ea typeface="+mn-lt"/>
                <a:cs typeface="+mn-lt"/>
              </a:rPr>
            </a:br>
            <a:r>
              <a:rPr lang="en-US" sz="1600" b="1" dirty="0"/>
              <a:t> Report ka Title</a:t>
            </a:r>
            <a:r>
              <a:rPr lang="en-US" sz="1600" dirty="0"/>
              <a:t> </a:t>
            </a:r>
            <a:r>
              <a:rPr lang="en-US" sz="1600" err="1"/>
              <a:t>likho</a:t>
            </a:r>
            <a:r>
              <a:rPr lang="en-US" sz="1600" dirty="0"/>
              <a:t> </a:t>
            </a:r>
            <a:r>
              <a:rPr lang="en-US" sz="1600" i="1" dirty="0"/>
              <a:t>“Project Report on School Report”</a:t>
            </a:r>
            <a:r>
              <a:rPr lang="en-US" sz="1600" dirty="0"/>
              <a:t> aur use select </a:t>
            </a:r>
            <a:r>
              <a:rPr lang="en-US" sz="1600" err="1"/>
              <a:t>karke</a:t>
            </a:r>
            <a:r>
              <a:rPr lang="en-US" sz="1600" dirty="0"/>
              <a:t> </a:t>
            </a:r>
            <a:r>
              <a:rPr lang="en-US" sz="1600" b="1" dirty="0"/>
              <a:t>Styles → Title</a:t>
            </a:r>
            <a:r>
              <a:rPr lang="en-US" sz="1600" dirty="0"/>
              <a:t> apply karo.</a:t>
            </a:r>
          </a:p>
          <a:p>
            <a:r>
              <a:rPr lang="en-US" sz="1600" b="1" dirty="0"/>
              <a:t>Step 3:</a:t>
            </a:r>
            <a:br>
              <a:rPr lang="en-US" sz="1600" b="1" dirty="0">
                <a:ea typeface="+mn-lt"/>
                <a:cs typeface="+mn-lt"/>
              </a:rPr>
            </a:br>
            <a:r>
              <a:rPr lang="en-US" sz="1600" b="1" dirty="0"/>
              <a:t> Main sections </a:t>
            </a:r>
            <a:r>
              <a:rPr lang="en-US" sz="1600" b="1" err="1"/>
              <a:t>likho</a:t>
            </a:r>
            <a:r>
              <a:rPr lang="en-US" sz="1600" b="1" dirty="0"/>
              <a:t>: Introduction, Achievements, Activities, Future Plans, Conclusion</a:t>
            </a:r>
            <a:r>
              <a:rPr lang="en-US" sz="1600" dirty="0"/>
              <a:t>.</a:t>
            </a:r>
          </a:p>
          <a:p>
            <a:endParaRPr lang="en-US" sz="1600" dirty="0"/>
          </a:p>
        </p:txBody>
      </p:sp>
      <p:pic>
        <p:nvPicPr>
          <p:cNvPr id="4" name="Picture 3" descr="A screenshot of a computer&#10;&#10;AI-generated content may be incorrect.">
            <a:extLst>
              <a:ext uri="{FF2B5EF4-FFF2-40B4-BE49-F238E27FC236}">
                <a16:creationId xmlns:a16="http://schemas.microsoft.com/office/drawing/2014/main" id="{FC974B5D-F04E-4AEF-399D-5CC04D75E9F7}"/>
              </a:ext>
            </a:extLst>
          </p:cNvPr>
          <p:cNvPicPr>
            <a:picLocks noChangeAspect="1"/>
          </p:cNvPicPr>
          <p:nvPr/>
        </p:nvPicPr>
        <p:blipFill>
          <a:blip r:embed="rId2"/>
          <a:stretch>
            <a:fillRect/>
          </a:stretch>
        </p:blipFill>
        <p:spPr>
          <a:xfrm>
            <a:off x="783771" y="2165474"/>
            <a:ext cx="5288139" cy="4926713"/>
          </a:xfrm>
          <a:prstGeom prst="rect">
            <a:avLst/>
          </a:prstGeom>
        </p:spPr>
      </p:pic>
      <p:sp>
        <p:nvSpPr>
          <p:cNvPr id="5" name="TextBox 4">
            <a:extLst>
              <a:ext uri="{FF2B5EF4-FFF2-40B4-BE49-F238E27FC236}">
                <a16:creationId xmlns:a16="http://schemas.microsoft.com/office/drawing/2014/main" id="{FFAB719F-B412-3D1E-F9D2-96499EC32B92}"/>
              </a:ext>
            </a:extLst>
          </p:cNvPr>
          <p:cNvSpPr txBox="1"/>
          <p:nvPr/>
        </p:nvSpPr>
        <p:spPr>
          <a:xfrm>
            <a:off x="-14534" y="126017"/>
            <a:ext cx="686758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Q4 Mr. Mohit, school teacher, assigned a task to Jatin to create a school report containing sections such as Introduction, Achievements, Activities and Future Plans. </a:t>
            </a:r>
          </a:p>
          <a:p>
            <a:pPr marL="285750" indent="-285750">
              <a:buFont typeface="Arial"/>
              <a:buChar char="•"/>
            </a:pPr>
            <a:r>
              <a:rPr lang="en-US" dirty="0">
                <a:ea typeface="+mn-lt"/>
                <a:cs typeface="+mn-lt"/>
              </a:rPr>
              <a:t>Apply </a:t>
            </a:r>
            <a:r>
              <a:rPr lang="en-US" b="1" dirty="0">
                <a:ea typeface="+mn-lt"/>
                <a:cs typeface="+mn-lt"/>
              </a:rPr>
              <a:t>Heading styles</a:t>
            </a:r>
            <a:r>
              <a:rPr lang="en-US" dirty="0">
                <a:ea typeface="+mn-lt"/>
                <a:cs typeface="+mn-lt"/>
              </a:rPr>
              <a:t> for main section titles.</a:t>
            </a:r>
          </a:p>
          <a:p>
            <a:pPr marL="285750" indent="-285750">
              <a:buFont typeface="Arial"/>
              <a:buChar char="•"/>
            </a:pPr>
            <a:r>
              <a:rPr lang="en-US" dirty="0">
                <a:ea typeface="+mn-lt"/>
                <a:cs typeface="+mn-lt"/>
              </a:rPr>
              <a:t>Apply a </a:t>
            </a:r>
            <a:r>
              <a:rPr lang="en-US" b="1" dirty="0">
                <a:ea typeface="+mn-lt"/>
                <a:cs typeface="+mn-lt"/>
              </a:rPr>
              <a:t>custom style to quotes</a:t>
            </a:r>
            <a:r>
              <a:rPr lang="en-US" dirty="0">
                <a:ea typeface="+mn-lt"/>
                <a:cs typeface="+mn-lt"/>
              </a:rPr>
              <a:t> within the report.</a:t>
            </a:r>
          </a:p>
          <a:p>
            <a:pPr marL="285750" indent="-285750">
              <a:buFont typeface="Arial"/>
              <a:buChar char="•"/>
            </a:pPr>
            <a:r>
              <a:rPr lang="en-US" dirty="0">
                <a:ea typeface="+mn-lt"/>
                <a:cs typeface="+mn-lt"/>
              </a:rPr>
              <a:t>Use </a:t>
            </a:r>
            <a:r>
              <a:rPr lang="en-US" b="1" dirty="0">
                <a:ea typeface="+mn-lt"/>
                <a:cs typeface="+mn-lt"/>
              </a:rPr>
              <a:t>Fill Format</a:t>
            </a:r>
            <a:r>
              <a:rPr lang="en-US" dirty="0">
                <a:ea typeface="+mn-lt"/>
                <a:cs typeface="+mn-lt"/>
              </a:rPr>
              <a:t> to apply a text style to all paragraphs.</a:t>
            </a:r>
          </a:p>
          <a:p>
            <a:endParaRPr lang="en-US" b="1" dirty="0"/>
          </a:p>
        </p:txBody>
      </p:sp>
      <p:pic>
        <p:nvPicPr>
          <p:cNvPr id="7" name="Picture 6" descr="A blue square with white text and a blue corner&#10;&#10;AI-generated content may be incorrect.">
            <a:extLst>
              <a:ext uri="{FF2B5EF4-FFF2-40B4-BE49-F238E27FC236}">
                <a16:creationId xmlns:a16="http://schemas.microsoft.com/office/drawing/2014/main" id="{8DBC43C1-22D2-D0A0-ECC5-375671DF158D}"/>
              </a:ext>
            </a:extLst>
          </p:cNvPr>
          <p:cNvPicPr>
            <a:picLocks noChangeAspect="1"/>
          </p:cNvPicPr>
          <p:nvPr/>
        </p:nvPicPr>
        <p:blipFill>
          <a:blip r:embed="rId3"/>
          <a:stretch>
            <a:fillRect/>
          </a:stretch>
        </p:blipFill>
        <p:spPr>
          <a:xfrm>
            <a:off x="5416363" y="7334215"/>
            <a:ext cx="1328485" cy="1283702"/>
          </a:xfrm>
          <a:prstGeom prst="rect">
            <a:avLst/>
          </a:prstGeom>
        </p:spPr>
      </p:pic>
    </p:spTree>
    <p:extLst>
      <p:ext uri="{BB962C8B-B14F-4D97-AF65-F5344CB8AC3E}">
        <p14:creationId xmlns:p14="http://schemas.microsoft.com/office/powerpoint/2010/main" val="2903869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87A7DE-7352-13CB-CF44-BD44AC1C904C}"/>
              </a:ext>
            </a:extLst>
          </p:cNvPr>
          <p:cNvSpPr txBox="1"/>
          <p:nvPr/>
        </p:nvSpPr>
        <p:spPr>
          <a:xfrm>
            <a:off x="100782" y="120939"/>
            <a:ext cx="66718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p:txBody>
      </p:sp>
      <p:sp>
        <p:nvSpPr>
          <p:cNvPr id="6" name="TextBox 5">
            <a:extLst>
              <a:ext uri="{FF2B5EF4-FFF2-40B4-BE49-F238E27FC236}">
                <a16:creationId xmlns:a16="http://schemas.microsoft.com/office/drawing/2014/main" id="{454264F1-E928-CD72-9457-A72171ACDD6E}"/>
              </a:ext>
            </a:extLst>
          </p:cNvPr>
          <p:cNvSpPr txBox="1"/>
          <p:nvPr/>
        </p:nvSpPr>
        <p:spPr>
          <a:xfrm>
            <a:off x="90793" y="5237"/>
            <a:ext cx="6671822" cy="57246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ea typeface="+mn-lt"/>
                <a:cs typeface="+mn-lt"/>
              </a:rPr>
              <a:t>Step 4:</a:t>
            </a:r>
            <a:br>
              <a:rPr lang="en-US" sz="1600" b="1" dirty="0">
                <a:ea typeface="+mn-lt"/>
                <a:cs typeface="+mn-lt"/>
              </a:rPr>
            </a:br>
            <a:r>
              <a:rPr lang="en-US" sz="1600" b="1" dirty="0">
                <a:ea typeface="+mn-lt"/>
                <a:cs typeface="+mn-lt"/>
              </a:rPr>
              <a:t> Har section heading select </a:t>
            </a:r>
            <a:r>
              <a:rPr lang="en-US" sz="1600" b="1" dirty="0" err="1">
                <a:ea typeface="+mn-lt"/>
                <a:cs typeface="+mn-lt"/>
              </a:rPr>
              <a:t>karke</a:t>
            </a:r>
            <a:r>
              <a:rPr lang="en-US" sz="1600" b="1" dirty="0">
                <a:ea typeface="+mn-lt"/>
                <a:cs typeface="+mn-lt"/>
              </a:rPr>
              <a:t> Styles → Heading</a:t>
            </a:r>
            <a:r>
              <a:rPr lang="en-US" sz="1600" dirty="0">
                <a:ea typeface="+mn-lt"/>
                <a:cs typeface="+mn-lt"/>
              </a:rPr>
              <a:t> (Heading 2 / Heading 5) apply karo.</a:t>
            </a:r>
          </a:p>
          <a:p>
            <a:r>
              <a:rPr lang="en-US" sz="1600" b="1" dirty="0">
                <a:ea typeface="+mn-lt"/>
                <a:cs typeface="+mn-lt"/>
              </a:rPr>
              <a:t>Step 5:</a:t>
            </a:r>
            <a:br>
              <a:rPr lang="en-US" sz="1600" b="1" dirty="0">
                <a:ea typeface="+mn-lt"/>
                <a:cs typeface="+mn-lt"/>
              </a:rPr>
            </a:br>
            <a:r>
              <a:rPr lang="en-US" sz="1600" b="1" dirty="0">
                <a:ea typeface="+mn-lt"/>
                <a:cs typeface="+mn-lt"/>
              </a:rPr>
              <a:t> Har heading </a:t>
            </a:r>
            <a:r>
              <a:rPr lang="en-US" sz="1600" b="1" dirty="0" err="1">
                <a:ea typeface="+mn-lt"/>
                <a:cs typeface="+mn-lt"/>
              </a:rPr>
              <a:t>ke</a:t>
            </a:r>
            <a:r>
              <a:rPr lang="en-US" sz="1600" b="1" dirty="0">
                <a:ea typeface="+mn-lt"/>
                <a:cs typeface="+mn-lt"/>
              </a:rPr>
              <a:t> niche paragraph </a:t>
            </a:r>
            <a:r>
              <a:rPr lang="en-US" sz="1600" b="1" dirty="0" err="1">
                <a:ea typeface="+mn-lt"/>
                <a:cs typeface="+mn-lt"/>
              </a:rPr>
              <a:t>likho</a:t>
            </a:r>
            <a:r>
              <a:rPr lang="en-US" sz="1600" b="1" dirty="0">
                <a:ea typeface="+mn-lt"/>
                <a:cs typeface="+mn-lt"/>
              </a:rPr>
              <a:t> aur text select </a:t>
            </a:r>
            <a:r>
              <a:rPr lang="en-US" sz="1600" b="1" dirty="0" err="1">
                <a:ea typeface="+mn-lt"/>
                <a:cs typeface="+mn-lt"/>
              </a:rPr>
              <a:t>karke</a:t>
            </a:r>
            <a:r>
              <a:rPr lang="en-US" sz="1600" b="1" dirty="0">
                <a:ea typeface="+mn-lt"/>
                <a:cs typeface="+mn-lt"/>
              </a:rPr>
              <a:t> Styles → Body Text</a:t>
            </a:r>
            <a:r>
              <a:rPr lang="en-US" sz="1600" dirty="0">
                <a:ea typeface="+mn-lt"/>
                <a:cs typeface="+mn-lt"/>
              </a:rPr>
              <a:t> apply karo.</a:t>
            </a:r>
          </a:p>
          <a:p>
            <a:r>
              <a:rPr lang="en-US" b="1" dirty="0">
                <a:ea typeface="+mn-lt"/>
                <a:cs typeface="+mn-lt"/>
              </a:rPr>
              <a:t>Step 6:</a:t>
            </a:r>
            <a:br>
              <a:rPr lang="en-US" b="1" dirty="0">
                <a:ea typeface="+mn-lt"/>
                <a:cs typeface="+mn-lt"/>
              </a:rPr>
            </a:br>
            <a:r>
              <a:rPr lang="en-US" b="1" dirty="0">
                <a:ea typeface="+mn-lt"/>
                <a:cs typeface="+mn-lt"/>
              </a:rPr>
              <a:t> Quote </a:t>
            </a:r>
            <a:r>
              <a:rPr lang="en-US" b="1" dirty="0" err="1">
                <a:ea typeface="+mn-lt"/>
                <a:cs typeface="+mn-lt"/>
              </a:rPr>
              <a:t>likho</a:t>
            </a:r>
            <a:r>
              <a:rPr lang="en-US" b="1" dirty="0">
                <a:ea typeface="+mn-lt"/>
                <a:cs typeface="+mn-lt"/>
              </a:rPr>
              <a:t>:</a:t>
            </a:r>
            <a:br>
              <a:rPr lang="en-US" b="1" dirty="0">
                <a:ea typeface="+mn-lt"/>
                <a:cs typeface="+mn-lt"/>
              </a:rPr>
            </a:br>
            <a:r>
              <a:rPr lang="en-US" b="1" dirty="0">
                <a:ea typeface="+mn-lt"/>
                <a:cs typeface="+mn-lt"/>
              </a:rPr>
              <a:t> </a:t>
            </a:r>
            <a:r>
              <a:rPr lang="en-US" i="1" dirty="0">
                <a:ea typeface="+mn-lt"/>
                <a:cs typeface="+mn-lt"/>
              </a:rPr>
              <a:t>“Education is the most powerful weapon which you can use to change the world.”</a:t>
            </a:r>
            <a:endParaRPr lang="en-US"/>
          </a:p>
          <a:p>
            <a:r>
              <a:rPr lang="en-US" b="1" dirty="0">
                <a:ea typeface="+mn-lt"/>
                <a:cs typeface="+mn-lt"/>
              </a:rPr>
              <a:t>Step 7:</a:t>
            </a:r>
            <a:br>
              <a:rPr lang="en-US" b="1" dirty="0">
                <a:ea typeface="+mn-lt"/>
                <a:cs typeface="+mn-lt"/>
              </a:rPr>
            </a:br>
            <a:r>
              <a:rPr lang="en-US" b="1" dirty="0">
                <a:ea typeface="+mn-lt"/>
                <a:cs typeface="+mn-lt"/>
              </a:rPr>
              <a:t> Quote select </a:t>
            </a:r>
            <a:r>
              <a:rPr lang="en-US" b="1" dirty="0" err="1">
                <a:ea typeface="+mn-lt"/>
                <a:cs typeface="+mn-lt"/>
              </a:rPr>
              <a:t>karke</a:t>
            </a:r>
            <a:r>
              <a:rPr lang="en-US" b="1" dirty="0">
                <a:ea typeface="+mn-lt"/>
                <a:cs typeface="+mn-lt"/>
              </a:rPr>
              <a:t> Bold + Italic</a:t>
            </a:r>
            <a:r>
              <a:rPr lang="en-US" dirty="0">
                <a:ea typeface="+mn-lt"/>
                <a:cs typeface="+mn-lt"/>
              </a:rPr>
              <a:t> apply karo aur </a:t>
            </a:r>
            <a:r>
              <a:rPr lang="en-US" b="1" dirty="0">
                <a:ea typeface="+mn-lt"/>
                <a:cs typeface="+mn-lt"/>
              </a:rPr>
              <a:t>Styles → New Style from Selection</a:t>
            </a:r>
            <a:r>
              <a:rPr lang="en-US" dirty="0">
                <a:ea typeface="+mn-lt"/>
                <a:cs typeface="+mn-lt"/>
              </a:rPr>
              <a:t> se </a:t>
            </a:r>
            <a:r>
              <a:rPr lang="en-US" b="1" dirty="0">
                <a:ea typeface="+mn-lt"/>
                <a:cs typeface="+mn-lt"/>
              </a:rPr>
              <a:t>Custom Quote Style</a:t>
            </a:r>
            <a:r>
              <a:rPr lang="en-US" dirty="0">
                <a:ea typeface="+mn-lt"/>
                <a:cs typeface="+mn-lt"/>
              </a:rPr>
              <a:t> </a:t>
            </a:r>
            <a:r>
              <a:rPr lang="en-US" dirty="0" err="1">
                <a:ea typeface="+mn-lt"/>
                <a:cs typeface="+mn-lt"/>
              </a:rPr>
              <a:t>banao</a:t>
            </a:r>
            <a:r>
              <a:rPr lang="en-US" dirty="0">
                <a:ea typeface="+mn-lt"/>
                <a:cs typeface="+mn-lt"/>
              </a:rPr>
              <a:t>.</a:t>
            </a:r>
            <a:endParaRPr lang="en-US" dirty="0"/>
          </a:p>
          <a:p>
            <a:r>
              <a:rPr lang="en-US" b="1" dirty="0">
                <a:ea typeface="+mn-lt"/>
                <a:cs typeface="+mn-lt"/>
              </a:rPr>
              <a:t>Step 8:</a:t>
            </a:r>
            <a:br>
              <a:rPr lang="en-US" b="1" dirty="0">
                <a:ea typeface="+mn-lt"/>
                <a:cs typeface="+mn-lt"/>
              </a:rPr>
            </a:br>
            <a:r>
              <a:rPr lang="en-US" b="1" dirty="0">
                <a:ea typeface="+mn-lt"/>
                <a:cs typeface="+mn-lt"/>
              </a:rPr>
              <a:t> Styles panel me Fill Format Mode (paint bucket icon)</a:t>
            </a:r>
            <a:r>
              <a:rPr lang="en-US" dirty="0">
                <a:ea typeface="+mn-lt"/>
                <a:cs typeface="+mn-lt"/>
              </a:rPr>
              <a:t> par click karo aur same style </a:t>
            </a:r>
            <a:r>
              <a:rPr lang="en-US" dirty="0" err="1">
                <a:ea typeface="+mn-lt"/>
                <a:cs typeface="+mn-lt"/>
              </a:rPr>
              <a:t>sabhi</a:t>
            </a:r>
            <a:r>
              <a:rPr lang="en-US" dirty="0">
                <a:ea typeface="+mn-lt"/>
                <a:cs typeface="+mn-lt"/>
              </a:rPr>
              <a:t> required paragraphs par apply karo.</a:t>
            </a:r>
            <a:endParaRPr lang="en-US" dirty="0"/>
          </a:p>
          <a:p>
            <a:r>
              <a:rPr lang="en-US" b="1" dirty="0">
                <a:ea typeface="+mn-lt"/>
                <a:cs typeface="+mn-lt"/>
              </a:rPr>
              <a:t>Step 9:</a:t>
            </a:r>
            <a:br>
              <a:rPr lang="en-US" b="1" dirty="0">
                <a:ea typeface="+mn-lt"/>
                <a:cs typeface="+mn-lt"/>
              </a:rPr>
            </a:br>
            <a:r>
              <a:rPr lang="en-US" b="1" dirty="0">
                <a:ea typeface="+mn-lt"/>
                <a:cs typeface="+mn-lt"/>
              </a:rPr>
              <a:t> Fill Format Mode band </a:t>
            </a:r>
            <a:r>
              <a:rPr lang="en-US" b="1" dirty="0" err="1">
                <a:ea typeface="+mn-lt"/>
                <a:cs typeface="+mn-lt"/>
              </a:rPr>
              <a:t>karne</a:t>
            </a:r>
            <a:r>
              <a:rPr lang="en-US" b="1" dirty="0">
                <a:ea typeface="+mn-lt"/>
                <a:cs typeface="+mn-lt"/>
              </a:rPr>
              <a:t> </a:t>
            </a:r>
            <a:r>
              <a:rPr lang="en-US" b="1" dirty="0" err="1">
                <a:ea typeface="+mn-lt"/>
                <a:cs typeface="+mn-lt"/>
              </a:rPr>
              <a:t>ke</a:t>
            </a:r>
            <a:r>
              <a:rPr lang="en-US" b="1" dirty="0">
                <a:ea typeface="+mn-lt"/>
                <a:cs typeface="+mn-lt"/>
              </a:rPr>
              <a:t> </a:t>
            </a:r>
            <a:r>
              <a:rPr lang="en-US" b="1" dirty="0" err="1">
                <a:ea typeface="+mn-lt"/>
                <a:cs typeface="+mn-lt"/>
              </a:rPr>
              <a:t>liye</a:t>
            </a:r>
            <a:r>
              <a:rPr lang="en-US" b="1" dirty="0">
                <a:ea typeface="+mn-lt"/>
                <a:cs typeface="+mn-lt"/>
              </a:rPr>
              <a:t> Esc key</a:t>
            </a:r>
            <a:r>
              <a:rPr lang="en-US" dirty="0">
                <a:ea typeface="+mn-lt"/>
                <a:cs typeface="+mn-lt"/>
              </a:rPr>
              <a:t> </a:t>
            </a:r>
            <a:r>
              <a:rPr lang="en-US" dirty="0" err="1">
                <a:ea typeface="+mn-lt"/>
                <a:cs typeface="+mn-lt"/>
              </a:rPr>
              <a:t>dabao</a:t>
            </a:r>
            <a:r>
              <a:rPr lang="en-US" dirty="0">
                <a:ea typeface="+mn-lt"/>
                <a:cs typeface="+mn-lt"/>
              </a:rPr>
              <a:t>.</a:t>
            </a:r>
            <a:endParaRPr lang="en-US" dirty="0"/>
          </a:p>
          <a:p>
            <a:r>
              <a:rPr lang="en-US" b="1" dirty="0">
                <a:ea typeface="+mn-lt"/>
                <a:cs typeface="+mn-lt"/>
              </a:rPr>
              <a:t>Step 10:</a:t>
            </a:r>
            <a:br>
              <a:rPr lang="en-US" b="1" dirty="0">
                <a:ea typeface="+mn-lt"/>
                <a:cs typeface="+mn-lt"/>
              </a:rPr>
            </a:br>
            <a:r>
              <a:rPr lang="en-US" b="1" dirty="0">
                <a:ea typeface="+mn-lt"/>
                <a:cs typeface="+mn-lt"/>
              </a:rPr>
              <a:t> Document ko File → Save As</a:t>
            </a:r>
            <a:r>
              <a:rPr lang="en-US" dirty="0">
                <a:ea typeface="+mn-lt"/>
                <a:cs typeface="+mn-lt"/>
              </a:rPr>
              <a:t> se save karo.</a:t>
            </a:r>
            <a:endParaRPr lang="en-US" dirty="0"/>
          </a:p>
          <a:p>
            <a:pPr algn="l"/>
            <a:endParaRPr lang="en-US" dirty="0"/>
          </a:p>
        </p:txBody>
      </p:sp>
      <p:sp>
        <p:nvSpPr>
          <p:cNvPr id="2" name="TextBox 1">
            <a:extLst>
              <a:ext uri="{FF2B5EF4-FFF2-40B4-BE49-F238E27FC236}">
                <a16:creationId xmlns:a16="http://schemas.microsoft.com/office/drawing/2014/main" id="{7EDAA0EE-EA6E-111A-30B5-C486A892797E}"/>
              </a:ext>
            </a:extLst>
          </p:cNvPr>
          <p:cNvSpPr txBox="1"/>
          <p:nvPr/>
        </p:nvSpPr>
        <p:spPr>
          <a:xfrm>
            <a:off x="80626" y="5734780"/>
            <a:ext cx="669197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ea typeface="+mn-lt"/>
                <a:cs typeface="+mn-lt"/>
              </a:rPr>
              <a:t>Q5 Manish is designing the cover page of your school magazine.</a:t>
            </a:r>
            <a:endParaRPr lang="en-US" sz="2000" b="1" dirty="0"/>
          </a:p>
          <a:p>
            <a:pPr marL="285750" indent="-285750">
              <a:buFont typeface="Arial"/>
              <a:buChar char="•"/>
            </a:pPr>
            <a:r>
              <a:rPr lang="en-US" sz="2000" b="1" dirty="0">
                <a:ea typeface="+mn-lt"/>
                <a:cs typeface="+mn-lt"/>
              </a:rPr>
              <a:t>Insert an image of the school building at the </a:t>
            </a:r>
            <a:r>
              <a:rPr lang="en-US" sz="2000" b="1" err="1">
                <a:ea typeface="+mn-lt"/>
                <a:cs typeface="+mn-lt"/>
              </a:rPr>
              <a:t>centre</a:t>
            </a:r>
            <a:r>
              <a:rPr lang="en-US" sz="2000" b="1" dirty="0">
                <a:ea typeface="+mn-lt"/>
                <a:cs typeface="+mn-lt"/>
              </a:rPr>
              <a:t> of the cover page.</a:t>
            </a:r>
            <a:endParaRPr lang="en-US" sz="2000" b="1" dirty="0"/>
          </a:p>
          <a:p>
            <a:pPr marL="285750" indent="-285750">
              <a:buFont typeface="Arial"/>
              <a:buChar char="•"/>
            </a:pPr>
            <a:r>
              <a:rPr lang="en-US" sz="2000" b="1" dirty="0">
                <a:ea typeface="+mn-lt"/>
                <a:cs typeface="+mn-lt"/>
              </a:rPr>
              <a:t>Crop and resize the image proportionately.</a:t>
            </a:r>
            <a:endParaRPr lang="en-US" sz="2000" b="1" dirty="0"/>
          </a:p>
          <a:p>
            <a:pPr marL="285750" indent="-285750">
              <a:buFont typeface="Arial"/>
              <a:buChar char="•"/>
            </a:pPr>
            <a:r>
              <a:rPr lang="en-US" sz="2000" b="1" dirty="0">
                <a:ea typeface="+mn-lt"/>
                <a:cs typeface="+mn-lt"/>
              </a:rPr>
              <a:t>Add a drop shadow to the image for emphasis.</a:t>
            </a:r>
            <a:endParaRPr lang="en-US" sz="2000" b="1" dirty="0"/>
          </a:p>
          <a:p>
            <a:pPr algn="l"/>
            <a:endParaRPr lang="en-US" sz="2000" b="1" dirty="0"/>
          </a:p>
        </p:txBody>
      </p:sp>
      <p:cxnSp>
        <p:nvCxnSpPr>
          <p:cNvPr id="3" name="Straight Arrow Connector 2">
            <a:extLst>
              <a:ext uri="{FF2B5EF4-FFF2-40B4-BE49-F238E27FC236}">
                <a16:creationId xmlns:a16="http://schemas.microsoft.com/office/drawing/2014/main" id="{9B2A3FBF-0959-56D1-6103-8E1C655CC76B}"/>
              </a:ext>
            </a:extLst>
          </p:cNvPr>
          <p:cNvCxnSpPr/>
          <p:nvPr/>
        </p:nvCxnSpPr>
        <p:spPr>
          <a:xfrm>
            <a:off x="-75542" y="5628759"/>
            <a:ext cx="6933857" cy="20166"/>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87F2B2F9-2FF3-1EDA-B90A-04DB10D96C64}"/>
              </a:ext>
            </a:extLst>
          </p:cNvPr>
          <p:cNvSpPr txBox="1"/>
          <p:nvPr/>
        </p:nvSpPr>
        <p:spPr>
          <a:xfrm>
            <a:off x="100782" y="7780433"/>
            <a:ext cx="653072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Q5 – Steps </a:t>
            </a:r>
            <a:endParaRPr lang="en-US" sz="2000" dirty="0"/>
          </a:p>
          <a:p>
            <a:r>
              <a:rPr lang="en-US" sz="2000" b="1" dirty="0">
                <a:ea typeface="+mn-lt"/>
                <a:cs typeface="+mn-lt"/>
              </a:rPr>
              <a:t>Step 1:</a:t>
            </a:r>
            <a:r>
              <a:rPr lang="en-US" sz="2000" dirty="0">
                <a:ea typeface="+mn-lt"/>
                <a:cs typeface="+mn-lt"/>
              </a:rPr>
              <a:t> Open </a:t>
            </a:r>
            <a:r>
              <a:rPr lang="en-US" sz="2000" b="1" dirty="0">
                <a:ea typeface="+mn-lt"/>
                <a:cs typeface="+mn-lt"/>
              </a:rPr>
              <a:t>LibreOffice Draw</a:t>
            </a:r>
            <a:r>
              <a:rPr lang="en-US" sz="2000" dirty="0">
                <a:ea typeface="+mn-lt"/>
                <a:cs typeface="+mn-lt"/>
              </a:rPr>
              <a:t>.</a:t>
            </a:r>
            <a:endParaRPr lang="en-US" sz="2000" dirty="0"/>
          </a:p>
          <a:p>
            <a:r>
              <a:rPr lang="en-US" sz="2000" b="1" dirty="0">
                <a:ea typeface="+mn-lt"/>
                <a:cs typeface="+mn-lt"/>
              </a:rPr>
              <a:t>Step 2:</a:t>
            </a:r>
            <a:r>
              <a:rPr lang="en-US" sz="2000" dirty="0">
                <a:ea typeface="+mn-lt"/>
                <a:cs typeface="+mn-lt"/>
              </a:rPr>
              <a:t> Create a new drawing and type the title of the school magazine at the top of the page.</a:t>
            </a:r>
            <a:endParaRPr lang="en-US" sz="2000" dirty="0"/>
          </a:p>
          <a:p>
            <a:r>
              <a:rPr lang="en-US" sz="2000" b="1" dirty="0">
                <a:ea typeface="+mn-lt"/>
                <a:cs typeface="+mn-lt"/>
              </a:rPr>
              <a:t>Step 3:</a:t>
            </a:r>
            <a:r>
              <a:rPr lang="en-US" sz="2000" dirty="0">
                <a:ea typeface="+mn-lt"/>
                <a:cs typeface="+mn-lt"/>
              </a:rPr>
              <a:t> Click on </a:t>
            </a:r>
            <a:r>
              <a:rPr lang="en-US" sz="2000" b="1" dirty="0">
                <a:ea typeface="+mn-lt"/>
                <a:cs typeface="+mn-lt"/>
              </a:rPr>
              <a:t>Insert → Image</a:t>
            </a:r>
            <a:r>
              <a:rPr lang="en-US" sz="2000" dirty="0">
                <a:ea typeface="+mn-lt"/>
                <a:cs typeface="+mn-lt"/>
              </a:rPr>
              <a:t> and insert the image of the </a:t>
            </a:r>
            <a:r>
              <a:rPr lang="en-US" sz="2000" b="1" dirty="0">
                <a:ea typeface="+mn-lt"/>
                <a:cs typeface="+mn-lt"/>
              </a:rPr>
              <a:t>school building</a:t>
            </a:r>
            <a:r>
              <a:rPr lang="en-US" sz="2000" dirty="0">
                <a:ea typeface="+mn-lt"/>
                <a:cs typeface="+mn-lt"/>
              </a:rPr>
              <a:t>.</a:t>
            </a:r>
            <a:endParaRPr lang="en-US" sz="2000" dirty="0"/>
          </a:p>
          <a:p>
            <a:endParaRPr lang="en-US" sz="2000" dirty="0"/>
          </a:p>
        </p:txBody>
      </p:sp>
      <p:pic>
        <p:nvPicPr>
          <p:cNvPr id="7" name="Picture 6" descr="A screenshot of a phone&#10;&#10;AI-generated content may be incorrect.">
            <a:extLst>
              <a:ext uri="{FF2B5EF4-FFF2-40B4-BE49-F238E27FC236}">
                <a16:creationId xmlns:a16="http://schemas.microsoft.com/office/drawing/2014/main" id="{DB24E32C-30BF-D041-DAEB-01941D9FFB77}"/>
              </a:ext>
            </a:extLst>
          </p:cNvPr>
          <p:cNvPicPr>
            <a:picLocks noChangeAspect="1"/>
          </p:cNvPicPr>
          <p:nvPr/>
        </p:nvPicPr>
        <p:blipFill>
          <a:blip r:embed="rId2"/>
          <a:stretch>
            <a:fillRect/>
          </a:stretch>
        </p:blipFill>
        <p:spPr>
          <a:xfrm>
            <a:off x="5826459" y="7442895"/>
            <a:ext cx="945396" cy="990949"/>
          </a:xfrm>
          <a:prstGeom prst="rect">
            <a:avLst/>
          </a:prstGeom>
        </p:spPr>
      </p:pic>
    </p:spTree>
    <p:extLst>
      <p:ext uri="{BB962C8B-B14F-4D97-AF65-F5344CB8AC3E}">
        <p14:creationId xmlns:p14="http://schemas.microsoft.com/office/powerpoint/2010/main" val="2912826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36567-C04D-0F2C-C49E-15426FEC79A9}"/>
              </a:ext>
            </a:extLst>
          </p:cNvPr>
          <p:cNvSpPr txBox="1"/>
          <p:nvPr/>
        </p:nvSpPr>
        <p:spPr>
          <a:xfrm>
            <a:off x="70817" y="476"/>
            <a:ext cx="6510569" cy="51090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Step 4:</a:t>
            </a:r>
            <a:r>
              <a:rPr lang="en-US" sz="2000" dirty="0"/>
              <a:t> Select the image and place it at the </a:t>
            </a:r>
            <a:r>
              <a:rPr lang="en-US" sz="2000" b="1" err="1"/>
              <a:t>centre</a:t>
            </a:r>
            <a:r>
              <a:rPr lang="en-US" sz="2000" b="1" dirty="0"/>
              <a:t> of the page</a:t>
            </a:r>
            <a:r>
              <a:rPr lang="en-US" sz="2000" dirty="0"/>
              <a:t>.</a:t>
            </a:r>
          </a:p>
          <a:p>
            <a:r>
              <a:rPr lang="en-US" sz="2000" b="1" dirty="0"/>
              <a:t>Step 5:</a:t>
            </a:r>
            <a:r>
              <a:rPr lang="en-US" sz="2000" dirty="0"/>
              <a:t> Resize the image </a:t>
            </a:r>
            <a:r>
              <a:rPr lang="en-US" sz="2000" b="1" dirty="0"/>
              <a:t>proportionately</a:t>
            </a:r>
            <a:r>
              <a:rPr lang="en-US" sz="2000" dirty="0"/>
              <a:t> using the </a:t>
            </a:r>
            <a:r>
              <a:rPr lang="en-US" sz="2000" b="1" dirty="0"/>
              <a:t>corner handles</a:t>
            </a:r>
            <a:r>
              <a:rPr lang="en-US" sz="2000" dirty="0"/>
              <a:t>.</a:t>
            </a:r>
          </a:p>
          <a:p>
            <a:r>
              <a:rPr lang="en-US" sz="2000" b="1" dirty="0"/>
              <a:t>Step 6:</a:t>
            </a:r>
            <a:r>
              <a:rPr lang="en-US" sz="2000" dirty="0"/>
              <a:t> Right-click on the image, select </a:t>
            </a:r>
            <a:r>
              <a:rPr lang="en-US" sz="2000" b="1" dirty="0"/>
              <a:t>Crop</a:t>
            </a:r>
            <a:r>
              <a:rPr lang="en-US" sz="2000" dirty="0"/>
              <a:t>, and remove unnecessary parts.</a:t>
            </a:r>
          </a:p>
          <a:p>
            <a:r>
              <a:rPr lang="en-US" sz="2000" b="1" dirty="0"/>
              <a:t>Step 7:</a:t>
            </a:r>
            <a:r>
              <a:rPr lang="en-US" sz="2000" dirty="0"/>
              <a:t> Select the image, open </a:t>
            </a:r>
            <a:r>
              <a:rPr lang="en-US" sz="2000" b="1" dirty="0"/>
              <a:t>Properties</a:t>
            </a:r>
            <a:r>
              <a:rPr lang="en-US" sz="2000" dirty="0"/>
              <a:t>, and enable the </a:t>
            </a:r>
            <a:r>
              <a:rPr lang="en-US" sz="2000" b="1" dirty="0"/>
              <a:t>Drop Shadow</a:t>
            </a:r>
            <a:r>
              <a:rPr lang="en-US" sz="2000" dirty="0"/>
              <a:t> option.</a:t>
            </a:r>
          </a:p>
          <a:p>
            <a:r>
              <a:rPr lang="en-US" sz="2000" b="1" dirty="0"/>
              <a:t>Step 8:</a:t>
            </a:r>
            <a:r>
              <a:rPr lang="en-US" sz="2000" dirty="0"/>
              <a:t> Adjust the image position and size to make the cover page attractive.</a:t>
            </a:r>
          </a:p>
          <a:p>
            <a:r>
              <a:rPr lang="en-US" sz="2000" b="1" dirty="0"/>
              <a:t>Step 9:</a:t>
            </a:r>
            <a:r>
              <a:rPr lang="en-US" sz="2000" dirty="0"/>
              <a:t> Click on </a:t>
            </a:r>
            <a:r>
              <a:rPr lang="en-US" sz="2000" b="1" dirty="0"/>
              <a:t>File → Save As</a:t>
            </a:r>
            <a:r>
              <a:rPr lang="en-US" sz="2000" dirty="0"/>
              <a:t> and save the drawing.</a:t>
            </a:r>
          </a:p>
          <a:p>
            <a:endParaRPr lang="en-US" sz="1600" dirty="0"/>
          </a:p>
          <a:p>
            <a:r>
              <a:rPr lang="en-US" dirty="0"/>
              <a:t> </a:t>
            </a:r>
            <a:r>
              <a:rPr lang="en-US" b="1" dirty="0"/>
              <a:t>Result</a:t>
            </a:r>
            <a:endParaRPr lang="en-US" dirty="0"/>
          </a:p>
          <a:p>
            <a:r>
              <a:rPr lang="en-US" dirty="0"/>
              <a:t>The cover page of the school magazine is created with a </a:t>
            </a:r>
            <a:r>
              <a:rPr lang="en-US" err="1"/>
              <a:t>centred</a:t>
            </a:r>
            <a:r>
              <a:rPr lang="en-US" dirty="0"/>
              <a:t> image, proportional resizing, cropping and drop shadow effect.</a:t>
            </a:r>
          </a:p>
          <a:p>
            <a:endParaRPr lang="en-US" dirty="0"/>
          </a:p>
          <a:p>
            <a:pPr algn="l"/>
            <a:endParaRPr lang="en-US" dirty="0"/>
          </a:p>
        </p:txBody>
      </p:sp>
      <p:pic>
        <p:nvPicPr>
          <p:cNvPr id="5" name="Picture 4" descr="A screenshot of a computer&#10;&#10;AI-generated content may be incorrect.">
            <a:extLst>
              <a:ext uri="{FF2B5EF4-FFF2-40B4-BE49-F238E27FC236}">
                <a16:creationId xmlns:a16="http://schemas.microsoft.com/office/drawing/2014/main" id="{BE76512F-1CD4-E026-718F-96923593BECD}"/>
              </a:ext>
            </a:extLst>
          </p:cNvPr>
          <p:cNvPicPr>
            <a:picLocks noChangeAspect="1"/>
          </p:cNvPicPr>
          <p:nvPr/>
        </p:nvPicPr>
        <p:blipFill>
          <a:blip r:embed="rId2"/>
          <a:stretch>
            <a:fillRect/>
          </a:stretch>
        </p:blipFill>
        <p:spPr>
          <a:xfrm>
            <a:off x="165797" y="4517536"/>
            <a:ext cx="6313071" cy="5213283"/>
          </a:xfrm>
          <a:prstGeom prst="rect">
            <a:avLst/>
          </a:prstGeom>
        </p:spPr>
      </p:pic>
    </p:spTree>
    <p:extLst>
      <p:ext uri="{BB962C8B-B14F-4D97-AF65-F5344CB8AC3E}">
        <p14:creationId xmlns:p14="http://schemas.microsoft.com/office/powerpoint/2010/main" val="2862687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7D47B4B-0FBF-C1B6-4422-A64F47DB7F5A}"/>
              </a:ext>
            </a:extLst>
          </p:cNvPr>
          <p:cNvSpPr txBox="1"/>
          <p:nvPr/>
        </p:nvSpPr>
        <p:spPr>
          <a:xfrm>
            <a:off x="141095" y="40313"/>
            <a:ext cx="649041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Q6 You are compiling the final report for your school, which includes multiple chapters.</a:t>
            </a:r>
            <a:endParaRPr lang="en-US" b="1" dirty="0"/>
          </a:p>
          <a:p>
            <a:pPr marL="285750" indent="-285750">
              <a:buFont typeface="Arial"/>
              <a:buChar char="•"/>
            </a:pPr>
            <a:r>
              <a:rPr lang="en-US" b="1" dirty="0">
                <a:ea typeface="+mn-lt"/>
                <a:cs typeface="+mn-lt"/>
              </a:rPr>
              <a:t>Create a Table of Contents (TOC) that reflects the report with main topics and subtopics.</a:t>
            </a:r>
            <a:endParaRPr lang="en-US" b="1" dirty="0"/>
          </a:p>
          <a:p>
            <a:pPr marL="285750" indent="-285750">
              <a:buFont typeface="Arial"/>
              <a:buChar char="•"/>
            </a:pPr>
            <a:r>
              <a:rPr lang="en-US" b="1" dirty="0">
                <a:ea typeface="+mn-lt"/>
                <a:cs typeface="+mn-lt"/>
              </a:rPr>
              <a:t>Apply character styles to the TOC to differentiate between main topics (bold) and subtopics (</a:t>
            </a:r>
            <a:r>
              <a:rPr lang="en-US" b="1" i="1" dirty="0">
                <a:ea typeface="+mn-lt"/>
                <a:cs typeface="+mn-lt"/>
              </a:rPr>
              <a:t>italic</a:t>
            </a:r>
            <a:r>
              <a:rPr lang="en-US" b="1" dirty="0">
                <a:ea typeface="+mn-lt"/>
                <a:cs typeface="+mn-lt"/>
              </a:rPr>
              <a:t>).</a:t>
            </a:r>
            <a:endParaRPr lang="en-US" b="1" dirty="0"/>
          </a:p>
          <a:p>
            <a:pPr marL="285750" indent="-285750">
              <a:buFont typeface="Arial"/>
              <a:buChar char="•"/>
            </a:pPr>
            <a:r>
              <a:rPr lang="en-US" b="1" dirty="0">
                <a:ea typeface="+mn-lt"/>
                <a:cs typeface="+mn-lt"/>
              </a:rPr>
              <a:t>Update the TOC as new sections are added to the report.</a:t>
            </a:r>
            <a:endParaRPr lang="en-US" b="1" dirty="0"/>
          </a:p>
          <a:p>
            <a:pPr algn="l"/>
            <a:endParaRPr lang="en-US" b="1" dirty="0"/>
          </a:p>
        </p:txBody>
      </p:sp>
      <p:pic>
        <p:nvPicPr>
          <p:cNvPr id="6" name="Picture 5" descr="A screenshot of a computer&#10;&#10;AI-generated content may be incorrect.">
            <a:extLst>
              <a:ext uri="{FF2B5EF4-FFF2-40B4-BE49-F238E27FC236}">
                <a16:creationId xmlns:a16="http://schemas.microsoft.com/office/drawing/2014/main" id="{18A39A0A-07BB-2DEC-D9C0-5A26D561EA85}"/>
              </a:ext>
            </a:extLst>
          </p:cNvPr>
          <p:cNvPicPr>
            <a:picLocks noChangeAspect="1"/>
          </p:cNvPicPr>
          <p:nvPr/>
        </p:nvPicPr>
        <p:blipFill>
          <a:blip r:embed="rId2"/>
          <a:stretch>
            <a:fillRect/>
          </a:stretch>
        </p:blipFill>
        <p:spPr>
          <a:xfrm>
            <a:off x="557684" y="2066278"/>
            <a:ext cx="5664952" cy="7492293"/>
          </a:xfrm>
          <a:prstGeom prst="rect">
            <a:avLst/>
          </a:prstGeom>
        </p:spPr>
      </p:pic>
    </p:spTree>
    <p:extLst>
      <p:ext uri="{BB962C8B-B14F-4D97-AF65-F5344CB8AC3E}">
        <p14:creationId xmlns:p14="http://schemas.microsoft.com/office/powerpoint/2010/main" val="1720516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63DA6E-90B4-69D6-5CDA-CD7F7C411728}"/>
              </a:ext>
            </a:extLst>
          </p:cNvPr>
          <p:cNvSpPr txBox="1"/>
          <p:nvPr/>
        </p:nvSpPr>
        <p:spPr>
          <a:xfrm>
            <a:off x="100782" y="120939"/>
            <a:ext cx="6530726" cy="77559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Q6 – Steps (LibreOffice Writer)</a:t>
            </a:r>
            <a:endParaRPr lang="en-US" sz="2000" dirty="0"/>
          </a:p>
          <a:p>
            <a:r>
              <a:rPr lang="en-US" sz="2000" b="1">
                <a:ea typeface="+mn-lt"/>
                <a:cs typeface="+mn-lt"/>
              </a:rPr>
              <a:t>Step 1:</a:t>
            </a:r>
            <a:r>
              <a:rPr lang="en-US" sz="2000">
                <a:ea typeface="+mn-lt"/>
                <a:cs typeface="+mn-lt"/>
              </a:rPr>
              <a:t> Open </a:t>
            </a:r>
            <a:r>
              <a:rPr lang="en-US" sz="2000" b="1">
                <a:ea typeface="+mn-lt"/>
                <a:cs typeface="+mn-lt"/>
              </a:rPr>
              <a:t>LibreOffice Writer</a:t>
            </a:r>
            <a:r>
              <a:rPr lang="en-US" sz="2000">
                <a:ea typeface="+mn-lt"/>
                <a:cs typeface="+mn-lt"/>
              </a:rPr>
              <a:t> and open the school report document.</a:t>
            </a:r>
            <a:endParaRPr lang="en-US" sz="2000" dirty="0"/>
          </a:p>
          <a:p>
            <a:r>
              <a:rPr lang="en-US" sz="2000" b="1" dirty="0">
                <a:ea typeface="+mn-lt"/>
                <a:cs typeface="+mn-lt"/>
              </a:rPr>
              <a:t>Step 2:</a:t>
            </a:r>
            <a:r>
              <a:rPr lang="en-US" sz="2000" dirty="0">
                <a:ea typeface="+mn-lt"/>
                <a:cs typeface="+mn-lt"/>
              </a:rPr>
              <a:t> Apply </a:t>
            </a:r>
            <a:r>
              <a:rPr lang="en-US" sz="2000" b="1" dirty="0">
                <a:ea typeface="+mn-lt"/>
                <a:cs typeface="+mn-lt"/>
              </a:rPr>
              <a:t>Heading styles</a:t>
            </a:r>
            <a:r>
              <a:rPr lang="en-US" sz="2000" dirty="0">
                <a:ea typeface="+mn-lt"/>
                <a:cs typeface="+mn-lt"/>
              </a:rPr>
              <a:t> to the report:</a:t>
            </a:r>
            <a:endParaRPr lang="en-US" sz="2000" dirty="0"/>
          </a:p>
          <a:p>
            <a:pPr marL="285750" indent="-285750">
              <a:buFont typeface="Arial"/>
              <a:buChar char="•"/>
            </a:pPr>
            <a:r>
              <a:rPr lang="en-US" sz="2000" dirty="0">
                <a:ea typeface="+mn-lt"/>
                <a:cs typeface="+mn-lt"/>
              </a:rPr>
              <a:t>Main title → </a:t>
            </a:r>
            <a:r>
              <a:rPr lang="en-US" sz="2000" b="1" dirty="0">
                <a:ea typeface="+mn-lt"/>
                <a:cs typeface="+mn-lt"/>
              </a:rPr>
              <a:t>Heading 1</a:t>
            </a:r>
            <a:endParaRPr lang="en-US" sz="2000" dirty="0"/>
          </a:p>
          <a:p>
            <a:pPr marL="285750" indent="-285750">
              <a:buFont typeface="Arial"/>
              <a:buChar char="•"/>
            </a:pPr>
            <a:r>
              <a:rPr lang="en-US" sz="2000" dirty="0">
                <a:ea typeface="+mn-lt"/>
                <a:cs typeface="+mn-lt"/>
              </a:rPr>
              <a:t>Main sections → </a:t>
            </a:r>
            <a:r>
              <a:rPr lang="en-US" sz="2000" b="1" dirty="0">
                <a:ea typeface="+mn-lt"/>
                <a:cs typeface="+mn-lt"/>
              </a:rPr>
              <a:t>Heading 2</a:t>
            </a:r>
            <a:endParaRPr lang="en-US" sz="2000" dirty="0"/>
          </a:p>
          <a:p>
            <a:pPr marL="285750" indent="-285750">
              <a:buFont typeface="Arial"/>
              <a:buChar char="•"/>
            </a:pPr>
            <a:r>
              <a:rPr lang="en-US" sz="2000" dirty="0">
                <a:ea typeface="+mn-lt"/>
                <a:cs typeface="+mn-lt"/>
              </a:rPr>
              <a:t>Sub-sections → </a:t>
            </a:r>
            <a:r>
              <a:rPr lang="en-US" sz="2000" b="1" dirty="0">
                <a:ea typeface="+mn-lt"/>
                <a:cs typeface="+mn-lt"/>
              </a:rPr>
              <a:t>Heading 3</a:t>
            </a:r>
            <a:endParaRPr lang="en-US" sz="2000" dirty="0"/>
          </a:p>
          <a:p>
            <a:r>
              <a:rPr lang="en-US" sz="2000" b="1" dirty="0">
                <a:ea typeface="+mn-lt"/>
                <a:cs typeface="+mn-lt"/>
              </a:rPr>
              <a:t>Step 3:</a:t>
            </a:r>
            <a:r>
              <a:rPr lang="en-US" sz="2000" dirty="0">
                <a:ea typeface="+mn-lt"/>
                <a:cs typeface="+mn-lt"/>
              </a:rPr>
              <a:t> Place the cursor at the position where the </a:t>
            </a:r>
            <a:r>
              <a:rPr lang="en-US" sz="2000" b="1" dirty="0">
                <a:ea typeface="+mn-lt"/>
                <a:cs typeface="+mn-lt"/>
              </a:rPr>
              <a:t>Table of Contents (TOC)</a:t>
            </a:r>
            <a:r>
              <a:rPr lang="en-US" sz="2000" dirty="0">
                <a:ea typeface="+mn-lt"/>
                <a:cs typeface="+mn-lt"/>
              </a:rPr>
              <a:t> is required.</a:t>
            </a:r>
            <a:endParaRPr lang="en-US" sz="2000" dirty="0"/>
          </a:p>
          <a:p>
            <a:r>
              <a:rPr lang="en-US" sz="2000" b="1" dirty="0">
                <a:ea typeface="+mn-lt"/>
                <a:cs typeface="+mn-lt"/>
              </a:rPr>
              <a:t>Step 4:</a:t>
            </a:r>
            <a:r>
              <a:rPr lang="en-US" sz="2000" dirty="0">
                <a:ea typeface="+mn-lt"/>
                <a:cs typeface="+mn-lt"/>
              </a:rPr>
              <a:t> Click on </a:t>
            </a:r>
            <a:r>
              <a:rPr lang="en-US" sz="2000" b="1" dirty="0">
                <a:ea typeface="+mn-lt"/>
                <a:cs typeface="+mn-lt"/>
              </a:rPr>
              <a:t>Insert → Table of Contents and Index → Table of Contents</a:t>
            </a:r>
            <a:r>
              <a:rPr lang="en-US" sz="2000" dirty="0">
                <a:ea typeface="+mn-lt"/>
                <a:cs typeface="+mn-lt"/>
              </a:rPr>
              <a:t> and click </a:t>
            </a:r>
            <a:r>
              <a:rPr lang="en-US" sz="2000" b="1" dirty="0">
                <a:ea typeface="+mn-lt"/>
                <a:cs typeface="+mn-lt"/>
              </a:rPr>
              <a:t>OK</a:t>
            </a:r>
            <a:r>
              <a:rPr lang="en-US" sz="2000" dirty="0">
                <a:ea typeface="+mn-lt"/>
                <a:cs typeface="+mn-lt"/>
              </a:rPr>
              <a:t>.</a:t>
            </a:r>
            <a:endParaRPr lang="en-US" sz="2000" dirty="0"/>
          </a:p>
          <a:p>
            <a:r>
              <a:rPr lang="en-US" sz="2000" b="1" dirty="0">
                <a:ea typeface="+mn-lt"/>
                <a:cs typeface="+mn-lt"/>
              </a:rPr>
              <a:t>Step 5:</a:t>
            </a:r>
            <a:r>
              <a:rPr lang="en-US" sz="2000" dirty="0">
                <a:ea typeface="+mn-lt"/>
                <a:cs typeface="+mn-lt"/>
              </a:rPr>
              <a:t> Select the </a:t>
            </a:r>
            <a:r>
              <a:rPr lang="en-US" sz="2000" b="1" dirty="0">
                <a:ea typeface="+mn-lt"/>
                <a:cs typeface="+mn-lt"/>
              </a:rPr>
              <a:t>main topics</a:t>
            </a:r>
            <a:r>
              <a:rPr lang="en-US" sz="2000" dirty="0">
                <a:ea typeface="+mn-lt"/>
                <a:cs typeface="+mn-lt"/>
              </a:rPr>
              <a:t> in the TOC and apply </a:t>
            </a:r>
            <a:r>
              <a:rPr lang="en-US" sz="2000" b="1" dirty="0">
                <a:ea typeface="+mn-lt"/>
                <a:cs typeface="+mn-lt"/>
              </a:rPr>
              <a:t>Bold</a:t>
            </a:r>
            <a:r>
              <a:rPr lang="en-US" sz="2000" dirty="0">
                <a:ea typeface="+mn-lt"/>
                <a:cs typeface="+mn-lt"/>
              </a:rPr>
              <a:t> character style.</a:t>
            </a:r>
            <a:endParaRPr lang="en-US" sz="2000" dirty="0"/>
          </a:p>
          <a:p>
            <a:r>
              <a:rPr lang="en-US" sz="2000" b="1" dirty="0">
                <a:ea typeface="+mn-lt"/>
                <a:cs typeface="+mn-lt"/>
              </a:rPr>
              <a:t>Step 6:</a:t>
            </a:r>
            <a:r>
              <a:rPr lang="en-US" sz="2000" dirty="0">
                <a:ea typeface="+mn-lt"/>
                <a:cs typeface="+mn-lt"/>
              </a:rPr>
              <a:t> Select the </a:t>
            </a:r>
            <a:r>
              <a:rPr lang="en-US" sz="2000" b="1" dirty="0">
                <a:ea typeface="+mn-lt"/>
                <a:cs typeface="+mn-lt"/>
              </a:rPr>
              <a:t>sub-topics</a:t>
            </a:r>
            <a:r>
              <a:rPr lang="en-US" sz="2000" dirty="0">
                <a:ea typeface="+mn-lt"/>
                <a:cs typeface="+mn-lt"/>
              </a:rPr>
              <a:t> in the TOC and apply </a:t>
            </a:r>
            <a:r>
              <a:rPr lang="en-US" sz="2000" i="1" dirty="0">
                <a:ea typeface="+mn-lt"/>
                <a:cs typeface="+mn-lt"/>
              </a:rPr>
              <a:t>Italic</a:t>
            </a:r>
            <a:r>
              <a:rPr lang="en-US" sz="2000" dirty="0">
                <a:ea typeface="+mn-lt"/>
                <a:cs typeface="+mn-lt"/>
              </a:rPr>
              <a:t> character style.</a:t>
            </a:r>
            <a:endParaRPr lang="en-US" sz="2000" dirty="0"/>
          </a:p>
          <a:p>
            <a:r>
              <a:rPr lang="en-US" sz="2000" b="1" dirty="0">
                <a:ea typeface="+mn-lt"/>
                <a:cs typeface="+mn-lt"/>
              </a:rPr>
              <a:t>Step 7:</a:t>
            </a:r>
            <a:r>
              <a:rPr lang="en-US" sz="2000" dirty="0">
                <a:ea typeface="+mn-lt"/>
                <a:cs typeface="+mn-lt"/>
              </a:rPr>
              <a:t> Add a new section in the report using the appropriate </a:t>
            </a:r>
            <a:r>
              <a:rPr lang="en-US" sz="2000" b="1" dirty="0">
                <a:ea typeface="+mn-lt"/>
                <a:cs typeface="+mn-lt"/>
              </a:rPr>
              <a:t>Heading style</a:t>
            </a:r>
            <a:r>
              <a:rPr lang="en-US" sz="2000" dirty="0">
                <a:ea typeface="+mn-lt"/>
                <a:cs typeface="+mn-lt"/>
              </a:rPr>
              <a:t>.</a:t>
            </a:r>
            <a:endParaRPr lang="en-US" sz="2000" dirty="0"/>
          </a:p>
          <a:p>
            <a:r>
              <a:rPr lang="en-US" sz="2000" b="1" dirty="0">
                <a:ea typeface="+mn-lt"/>
                <a:cs typeface="+mn-lt"/>
              </a:rPr>
              <a:t>Step 8:</a:t>
            </a:r>
            <a:r>
              <a:rPr lang="en-US" sz="2000" dirty="0">
                <a:ea typeface="+mn-lt"/>
                <a:cs typeface="+mn-lt"/>
              </a:rPr>
              <a:t> Right-click on the TOC and select </a:t>
            </a:r>
            <a:r>
              <a:rPr lang="en-US" sz="2000" b="1" dirty="0">
                <a:ea typeface="+mn-lt"/>
                <a:cs typeface="+mn-lt"/>
              </a:rPr>
              <a:t>Update Index</a:t>
            </a:r>
            <a:r>
              <a:rPr lang="en-US" sz="2000" dirty="0">
                <a:ea typeface="+mn-lt"/>
                <a:cs typeface="+mn-lt"/>
              </a:rPr>
              <a:t> to update the TOC.</a:t>
            </a:r>
            <a:endParaRPr lang="en-US" sz="2000" dirty="0"/>
          </a:p>
          <a:p>
            <a:br>
              <a:rPr lang="en-US" dirty="0"/>
            </a:br>
            <a:endParaRPr lang="en-US" sz="2000" dirty="0"/>
          </a:p>
          <a:p>
            <a:r>
              <a:rPr lang="en-US" sz="2000" b="1" dirty="0"/>
              <a:t>Result</a:t>
            </a:r>
            <a:endParaRPr lang="en-US" sz="2000" dirty="0"/>
          </a:p>
          <a:p>
            <a:r>
              <a:rPr lang="en-US" sz="2000" dirty="0">
                <a:ea typeface="+mn-lt"/>
                <a:cs typeface="+mn-lt"/>
              </a:rPr>
              <a:t>The Table of Contents is created and updated with main topics in </a:t>
            </a:r>
            <a:r>
              <a:rPr lang="en-US" sz="2000" b="1" dirty="0">
                <a:ea typeface="+mn-lt"/>
                <a:cs typeface="+mn-lt"/>
              </a:rPr>
              <a:t>bold</a:t>
            </a:r>
            <a:r>
              <a:rPr lang="en-US" sz="2000" dirty="0">
                <a:ea typeface="+mn-lt"/>
                <a:cs typeface="+mn-lt"/>
              </a:rPr>
              <a:t> and sub-topics in </a:t>
            </a:r>
            <a:r>
              <a:rPr lang="en-US" sz="2000" i="1" dirty="0">
                <a:ea typeface="+mn-lt"/>
                <a:cs typeface="+mn-lt"/>
              </a:rPr>
              <a:t>italic</a:t>
            </a:r>
            <a:r>
              <a:rPr lang="en-US" sz="2000" dirty="0">
                <a:ea typeface="+mn-lt"/>
                <a:cs typeface="+mn-lt"/>
              </a:rPr>
              <a:t>.</a:t>
            </a:r>
            <a:endParaRPr lang="en-US" sz="2000" dirty="0"/>
          </a:p>
          <a:p>
            <a:pPr algn="l"/>
            <a:endParaRPr lang="en-US" sz="2000" dirty="0"/>
          </a:p>
        </p:txBody>
      </p:sp>
      <p:pic>
        <p:nvPicPr>
          <p:cNvPr id="6" name="Picture 5" descr="A blue square with white text and a blue corner&#10;&#10;AI-generated content may be incorrect.">
            <a:extLst>
              <a:ext uri="{FF2B5EF4-FFF2-40B4-BE49-F238E27FC236}">
                <a16:creationId xmlns:a16="http://schemas.microsoft.com/office/drawing/2014/main" id="{6C82958B-2F90-16E1-79F9-93AE969E6348}"/>
              </a:ext>
            </a:extLst>
          </p:cNvPr>
          <p:cNvPicPr>
            <a:picLocks noChangeAspect="1"/>
          </p:cNvPicPr>
          <p:nvPr/>
        </p:nvPicPr>
        <p:blipFill>
          <a:blip r:embed="rId2"/>
          <a:stretch>
            <a:fillRect/>
          </a:stretch>
        </p:blipFill>
        <p:spPr>
          <a:xfrm>
            <a:off x="5099840" y="7877010"/>
            <a:ext cx="1328485" cy="1283702"/>
          </a:xfrm>
          <a:prstGeom prst="rect">
            <a:avLst/>
          </a:prstGeom>
        </p:spPr>
      </p:pic>
    </p:spTree>
    <p:extLst>
      <p:ext uri="{BB962C8B-B14F-4D97-AF65-F5344CB8AC3E}">
        <p14:creationId xmlns:p14="http://schemas.microsoft.com/office/powerpoint/2010/main" val="230929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176E97-F161-7EDF-CC0B-5AFFBA0EAAAB}"/>
              </a:ext>
            </a:extLst>
          </p:cNvPr>
          <p:cNvSpPr txBox="1"/>
          <p:nvPr/>
        </p:nvSpPr>
        <p:spPr>
          <a:xfrm>
            <a:off x="100782" y="161252"/>
            <a:ext cx="6591195" cy="23986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AD927C59-2928-2F24-78ED-38166EE799BD}"/>
              </a:ext>
            </a:extLst>
          </p:cNvPr>
          <p:cNvSpPr txBox="1"/>
          <p:nvPr/>
        </p:nvSpPr>
        <p:spPr>
          <a:xfrm>
            <a:off x="100783" y="120939"/>
            <a:ext cx="661135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ea typeface="+mn-lt"/>
                <a:cs typeface="+mn-lt"/>
              </a:rPr>
              <a:t>Q7 Devash creates a template for the monthly school newsletter.</a:t>
            </a:r>
            <a:endParaRPr lang="en-US" sz="2000" b="1" dirty="0"/>
          </a:p>
          <a:p>
            <a:pPr marL="285750" indent="-285750">
              <a:buFont typeface="Arial"/>
              <a:buChar char="•"/>
            </a:pPr>
            <a:r>
              <a:rPr lang="en-US" sz="2000" b="1" dirty="0">
                <a:ea typeface="+mn-lt"/>
                <a:cs typeface="+mn-lt"/>
              </a:rPr>
              <a:t>Design a template with predefined sections for the Principal’s message, events, achievements and student spotlights.</a:t>
            </a:r>
            <a:endParaRPr lang="en-US" sz="2000" b="1" dirty="0"/>
          </a:p>
          <a:p>
            <a:pPr marL="285750" indent="-285750">
              <a:buFont typeface="Arial"/>
              <a:buChar char="•"/>
            </a:pPr>
            <a:r>
              <a:rPr lang="en-US" sz="2000" b="1" dirty="0">
                <a:ea typeface="+mn-lt"/>
                <a:cs typeface="+mn-lt"/>
              </a:rPr>
              <a:t>Include a background </a:t>
            </a:r>
            <a:r>
              <a:rPr lang="en-US" sz="2000" b="1" dirty="0" err="1">
                <a:ea typeface="+mn-lt"/>
                <a:cs typeface="+mn-lt"/>
              </a:rPr>
              <a:t>colour</a:t>
            </a:r>
            <a:r>
              <a:rPr lang="en-US" sz="2000" b="1" dirty="0">
                <a:ea typeface="+mn-lt"/>
                <a:cs typeface="+mn-lt"/>
              </a:rPr>
              <a:t> and custom fonts.</a:t>
            </a:r>
            <a:endParaRPr lang="en-US" sz="2000" b="1" dirty="0"/>
          </a:p>
          <a:p>
            <a:pPr marL="285750" indent="-285750">
              <a:buFont typeface="Arial"/>
              <a:buChar char="•"/>
            </a:pPr>
            <a:r>
              <a:rPr lang="en-US" sz="2000" b="1" dirty="0">
                <a:ea typeface="+mn-lt"/>
                <a:cs typeface="+mn-lt"/>
              </a:rPr>
              <a:t>Save the template and use it to format the current month’s newsletter.</a:t>
            </a:r>
            <a:endParaRPr lang="en-US" sz="2000" b="1" dirty="0"/>
          </a:p>
          <a:p>
            <a:pPr algn="l"/>
            <a:endParaRPr lang="en-US" sz="2000" b="1" dirty="0"/>
          </a:p>
        </p:txBody>
      </p:sp>
      <p:sp>
        <p:nvSpPr>
          <p:cNvPr id="6" name="TextBox 5">
            <a:extLst>
              <a:ext uri="{FF2B5EF4-FFF2-40B4-BE49-F238E27FC236}">
                <a16:creationId xmlns:a16="http://schemas.microsoft.com/office/drawing/2014/main" id="{47E51509-BF50-E755-963E-4236F94F8F77}"/>
              </a:ext>
            </a:extLst>
          </p:cNvPr>
          <p:cNvSpPr txBox="1"/>
          <p:nvPr/>
        </p:nvSpPr>
        <p:spPr>
          <a:xfrm>
            <a:off x="186483" y="2685361"/>
            <a:ext cx="6433678" cy="7478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ea typeface="+mn-lt"/>
                <a:cs typeface="+mn-lt"/>
              </a:rPr>
              <a:t>Step 1:</a:t>
            </a:r>
            <a:r>
              <a:rPr lang="en-US" sz="2000" dirty="0">
                <a:ea typeface="+mn-lt"/>
                <a:cs typeface="+mn-lt"/>
              </a:rPr>
              <a:t> Open </a:t>
            </a:r>
            <a:r>
              <a:rPr lang="en-US" sz="2000" b="1" dirty="0">
                <a:ea typeface="+mn-lt"/>
                <a:cs typeface="+mn-lt"/>
              </a:rPr>
              <a:t>LibreOffice Writer</a:t>
            </a:r>
            <a:r>
              <a:rPr lang="en-US" sz="2000" dirty="0">
                <a:ea typeface="+mn-lt"/>
                <a:cs typeface="+mn-lt"/>
              </a:rPr>
              <a:t> and create a new document.</a:t>
            </a:r>
            <a:endParaRPr lang="en-US" sz="2000" dirty="0"/>
          </a:p>
          <a:p>
            <a:r>
              <a:rPr lang="en-US" sz="2000" b="1" dirty="0">
                <a:ea typeface="+mn-lt"/>
                <a:cs typeface="+mn-lt"/>
              </a:rPr>
              <a:t>Step 2:</a:t>
            </a:r>
            <a:r>
              <a:rPr lang="en-US" sz="2000" dirty="0">
                <a:ea typeface="+mn-lt"/>
                <a:cs typeface="+mn-lt"/>
              </a:rPr>
              <a:t> Type the title </a:t>
            </a:r>
            <a:r>
              <a:rPr lang="en-US" sz="2000" b="1" dirty="0">
                <a:ea typeface="+mn-lt"/>
                <a:cs typeface="+mn-lt"/>
              </a:rPr>
              <a:t>Geeta Public School – Monthly Newsletter</a:t>
            </a:r>
            <a:r>
              <a:rPr lang="en-US" sz="2000" dirty="0">
                <a:ea typeface="+mn-lt"/>
                <a:cs typeface="+mn-lt"/>
              </a:rPr>
              <a:t> and apply </a:t>
            </a:r>
            <a:r>
              <a:rPr lang="en-US" sz="2000" b="1" dirty="0">
                <a:ea typeface="+mn-lt"/>
                <a:cs typeface="+mn-lt"/>
              </a:rPr>
              <a:t>Heading 1</a:t>
            </a:r>
            <a:r>
              <a:rPr lang="en-US" sz="2000" dirty="0">
                <a:ea typeface="+mn-lt"/>
                <a:cs typeface="+mn-lt"/>
              </a:rPr>
              <a:t>.</a:t>
            </a:r>
            <a:endParaRPr lang="en-US" sz="2000" dirty="0"/>
          </a:p>
          <a:p>
            <a:r>
              <a:rPr lang="en-US" sz="2000" b="1" dirty="0">
                <a:ea typeface="+mn-lt"/>
                <a:cs typeface="+mn-lt"/>
              </a:rPr>
              <a:t>Step 3:</a:t>
            </a:r>
            <a:r>
              <a:rPr lang="en-US" sz="2000" dirty="0">
                <a:ea typeface="+mn-lt"/>
                <a:cs typeface="+mn-lt"/>
              </a:rPr>
              <a:t> Create fixed sections </a:t>
            </a:r>
            <a:r>
              <a:rPr lang="en-US" sz="2000" b="1" dirty="0">
                <a:ea typeface="+mn-lt"/>
                <a:cs typeface="+mn-lt"/>
              </a:rPr>
              <a:t>Principal’s Message, Events, Achievements and Student Spotlight</a:t>
            </a:r>
            <a:r>
              <a:rPr lang="en-US" sz="2000" dirty="0">
                <a:ea typeface="+mn-lt"/>
                <a:cs typeface="+mn-lt"/>
              </a:rPr>
              <a:t> and apply </a:t>
            </a:r>
            <a:r>
              <a:rPr lang="en-US" sz="2000" b="1" dirty="0">
                <a:ea typeface="+mn-lt"/>
                <a:cs typeface="+mn-lt"/>
              </a:rPr>
              <a:t>Heading 2</a:t>
            </a:r>
            <a:r>
              <a:rPr lang="en-US" sz="2000" dirty="0">
                <a:ea typeface="+mn-lt"/>
                <a:cs typeface="+mn-lt"/>
              </a:rPr>
              <a:t> to all section headings.</a:t>
            </a:r>
            <a:endParaRPr lang="en-US" sz="2000" dirty="0"/>
          </a:p>
          <a:p>
            <a:r>
              <a:rPr lang="en-US" sz="2000" b="1" dirty="0">
                <a:ea typeface="+mn-lt"/>
                <a:cs typeface="+mn-lt"/>
              </a:rPr>
              <a:t>Step 4:</a:t>
            </a:r>
            <a:r>
              <a:rPr lang="en-US" sz="2000" dirty="0">
                <a:ea typeface="+mn-lt"/>
                <a:cs typeface="+mn-lt"/>
              </a:rPr>
              <a:t> Apply a </a:t>
            </a:r>
            <a:r>
              <a:rPr lang="en-US" sz="2000" b="1" dirty="0">
                <a:ea typeface="+mn-lt"/>
                <a:cs typeface="+mn-lt"/>
              </a:rPr>
              <a:t>background </a:t>
            </a:r>
            <a:r>
              <a:rPr lang="en-US" sz="2000" b="1" err="1">
                <a:ea typeface="+mn-lt"/>
                <a:cs typeface="+mn-lt"/>
              </a:rPr>
              <a:t>colour</a:t>
            </a:r>
            <a:r>
              <a:rPr lang="en-US" sz="2000" dirty="0">
                <a:ea typeface="+mn-lt"/>
                <a:cs typeface="+mn-lt"/>
              </a:rPr>
              <a:t> using </a:t>
            </a:r>
            <a:r>
              <a:rPr lang="en-US" sz="2000" b="1" dirty="0">
                <a:ea typeface="+mn-lt"/>
                <a:cs typeface="+mn-lt"/>
              </a:rPr>
              <a:t>Format → Page Style → Area</a:t>
            </a:r>
            <a:r>
              <a:rPr lang="en-US" sz="2000" dirty="0">
                <a:ea typeface="+mn-lt"/>
                <a:cs typeface="+mn-lt"/>
              </a:rPr>
              <a:t>.</a:t>
            </a:r>
            <a:endParaRPr lang="en-US" sz="2000" dirty="0"/>
          </a:p>
          <a:p>
            <a:r>
              <a:rPr lang="en-US" sz="2000" b="1" dirty="0">
                <a:ea typeface="+mn-lt"/>
                <a:cs typeface="+mn-lt"/>
              </a:rPr>
              <a:t>Step 5:</a:t>
            </a:r>
            <a:r>
              <a:rPr lang="en-US" sz="2000" dirty="0">
                <a:ea typeface="+mn-lt"/>
                <a:cs typeface="+mn-lt"/>
              </a:rPr>
              <a:t> Change the </a:t>
            </a:r>
            <a:r>
              <a:rPr lang="en-US" sz="2000" b="1" dirty="0">
                <a:ea typeface="+mn-lt"/>
                <a:cs typeface="+mn-lt"/>
              </a:rPr>
              <a:t>font style and size</a:t>
            </a:r>
            <a:r>
              <a:rPr lang="en-US" sz="2000" dirty="0">
                <a:ea typeface="+mn-lt"/>
                <a:cs typeface="+mn-lt"/>
              </a:rPr>
              <a:t> of the title, headings and text to use </a:t>
            </a:r>
            <a:r>
              <a:rPr lang="en-US" sz="2000" b="1" dirty="0">
                <a:ea typeface="+mn-lt"/>
                <a:cs typeface="+mn-lt"/>
              </a:rPr>
              <a:t>custom fonts</a:t>
            </a:r>
            <a:r>
              <a:rPr lang="en-US" sz="2000" dirty="0">
                <a:ea typeface="+mn-lt"/>
                <a:cs typeface="+mn-lt"/>
              </a:rPr>
              <a:t>.</a:t>
            </a:r>
            <a:endParaRPr lang="en-US" sz="2000" dirty="0"/>
          </a:p>
          <a:p>
            <a:r>
              <a:rPr lang="en-US" sz="2000" b="1" dirty="0">
                <a:ea typeface="+mn-lt"/>
                <a:cs typeface="+mn-lt"/>
              </a:rPr>
              <a:t>Step 6:</a:t>
            </a:r>
            <a:r>
              <a:rPr lang="en-US" sz="2000" dirty="0">
                <a:ea typeface="+mn-lt"/>
                <a:cs typeface="+mn-lt"/>
              </a:rPr>
              <a:t> Adjust spacing and alignment to make the layout uniform.</a:t>
            </a:r>
            <a:endParaRPr lang="en-US" sz="2000" dirty="0"/>
          </a:p>
          <a:p>
            <a:r>
              <a:rPr lang="en-US" sz="2000" b="1" dirty="0">
                <a:ea typeface="+mn-lt"/>
                <a:cs typeface="+mn-lt"/>
              </a:rPr>
              <a:t>Step 7:</a:t>
            </a:r>
            <a:r>
              <a:rPr lang="en-US" sz="2000" dirty="0">
                <a:ea typeface="+mn-lt"/>
                <a:cs typeface="+mn-lt"/>
              </a:rPr>
              <a:t> Save the document as a template using</a:t>
            </a:r>
            <a:br>
              <a:rPr lang="en-US" sz="2000" dirty="0">
                <a:ea typeface="+mn-lt"/>
                <a:cs typeface="+mn-lt"/>
              </a:rPr>
            </a:br>
            <a:r>
              <a:rPr lang="en-US" sz="2000" dirty="0">
                <a:ea typeface="+mn-lt"/>
                <a:cs typeface="+mn-lt"/>
              </a:rPr>
              <a:t> </a:t>
            </a:r>
            <a:r>
              <a:rPr lang="en-US" sz="2000" b="1" dirty="0">
                <a:ea typeface="+mn-lt"/>
                <a:cs typeface="+mn-lt"/>
              </a:rPr>
              <a:t>File → Templates → Save as Template</a:t>
            </a:r>
            <a:r>
              <a:rPr lang="en-US" sz="2000" dirty="0">
                <a:ea typeface="+mn-lt"/>
                <a:cs typeface="+mn-lt"/>
              </a:rPr>
              <a:t> and name it </a:t>
            </a:r>
            <a:r>
              <a:rPr lang="en-US" sz="2000" b="1" dirty="0">
                <a:ea typeface="+mn-lt"/>
                <a:cs typeface="+mn-lt"/>
              </a:rPr>
              <a:t>School Newsletter Template</a:t>
            </a:r>
            <a:r>
              <a:rPr lang="en-US" sz="2000" dirty="0">
                <a:ea typeface="+mn-lt"/>
                <a:cs typeface="+mn-lt"/>
              </a:rPr>
              <a:t>.</a:t>
            </a:r>
            <a:endParaRPr lang="en-US" sz="2000" dirty="0"/>
          </a:p>
          <a:p>
            <a:r>
              <a:rPr lang="en-US" sz="2000" b="1" dirty="0">
                <a:ea typeface="+mn-lt"/>
                <a:cs typeface="+mn-lt"/>
              </a:rPr>
              <a:t>Step 8:</a:t>
            </a:r>
            <a:r>
              <a:rPr lang="en-US" sz="2000" dirty="0">
                <a:ea typeface="+mn-lt"/>
                <a:cs typeface="+mn-lt"/>
              </a:rPr>
              <a:t> Create a new file using the saved template by clicking</a:t>
            </a:r>
            <a:br>
              <a:rPr lang="en-US" sz="2000" dirty="0">
                <a:ea typeface="+mn-lt"/>
                <a:cs typeface="+mn-lt"/>
              </a:rPr>
            </a:br>
            <a:r>
              <a:rPr lang="en-US" sz="2000" dirty="0">
                <a:ea typeface="+mn-lt"/>
                <a:cs typeface="+mn-lt"/>
              </a:rPr>
              <a:t> </a:t>
            </a:r>
            <a:r>
              <a:rPr lang="en-US" sz="2000" b="1" dirty="0">
                <a:ea typeface="+mn-lt"/>
                <a:cs typeface="+mn-lt"/>
              </a:rPr>
              <a:t>File → New → Templates</a:t>
            </a:r>
            <a:r>
              <a:rPr lang="en-US" sz="2000" dirty="0">
                <a:ea typeface="+mn-lt"/>
                <a:cs typeface="+mn-lt"/>
              </a:rPr>
              <a:t> and selecting the saved template.</a:t>
            </a:r>
            <a:endParaRPr lang="en-US" sz="2000" dirty="0"/>
          </a:p>
          <a:p>
            <a:r>
              <a:rPr lang="en-US" sz="2000" b="1" dirty="0">
                <a:ea typeface="+mn-lt"/>
                <a:cs typeface="+mn-lt"/>
              </a:rPr>
              <a:t>Step 9:</a:t>
            </a:r>
            <a:r>
              <a:rPr lang="en-US" sz="2000" dirty="0">
                <a:ea typeface="+mn-lt"/>
                <a:cs typeface="+mn-lt"/>
              </a:rPr>
              <a:t> Enter the current month’s newsletter content in the predefined sections.</a:t>
            </a:r>
            <a:endParaRPr lang="en-US" sz="2000" dirty="0"/>
          </a:p>
          <a:p>
            <a:r>
              <a:rPr lang="en-US" sz="2000" b="1" dirty="0">
                <a:ea typeface="+mn-lt"/>
                <a:cs typeface="+mn-lt"/>
              </a:rPr>
              <a:t>Step 10:</a:t>
            </a:r>
            <a:r>
              <a:rPr lang="en-US" sz="2000" dirty="0">
                <a:ea typeface="+mn-lt"/>
                <a:cs typeface="+mn-lt"/>
              </a:rPr>
              <a:t> Save the newsletter file.</a:t>
            </a:r>
            <a:endParaRPr lang="en-US" sz="2000" dirty="0"/>
          </a:p>
          <a:p>
            <a:pPr algn="l"/>
            <a:endParaRPr lang="en-US" sz="2000" dirty="0"/>
          </a:p>
        </p:txBody>
      </p:sp>
    </p:spTree>
    <p:extLst>
      <p:ext uri="{BB962C8B-B14F-4D97-AF65-F5344CB8AC3E}">
        <p14:creationId xmlns:p14="http://schemas.microsoft.com/office/powerpoint/2010/main" val="3551190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E3E58-9B8D-DA7F-A4C0-0C494A6B696E}"/>
            </a:ext>
          </a:extLst>
        </p:cNvPr>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DFF9290F-6045-254F-4D24-FAE2A8109CDD}"/>
              </a:ext>
            </a:extLst>
          </p:cNvPr>
          <p:cNvPicPr>
            <a:picLocks noChangeAspect="1"/>
          </p:cNvPicPr>
          <p:nvPr/>
        </p:nvPicPr>
        <p:blipFill>
          <a:blip r:embed="rId2"/>
          <a:stretch>
            <a:fillRect/>
          </a:stretch>
        </p:blipFill>
        <p:spPr>
          <a:xfrm>
            <a:off x="-1834" y="6141"/>
            <a:ext cx="3293904" cy="4731859"/>
          </a:xfrm>
          <a:prstGeom prst="rect">
            <a:avLst/>
          </a:prstGeom>
        </p:spPr>
      </p:pic>
      <p:pic>
        <p:nvPicPr>
          <p:cNvPr id="3" name="Picture 2" descr="A screenshot of a computer&#10;&#10;AI-generated content may be incorrect.">
            <a:extLst>
              <a:ext uri="{FF2B5EF4-FFF2-40B4-BE49-F238E27FC236}">
                <a16:creationId xmlns:a16="http://schemas.microsoft.com/office/drawing/2014/main" id="{6C56980C-70BE-386D-5677-79EC129445CB}"/>
              </a:ext>
            </a:extLst>
          </p:cNvPr>
          <p:cNvPicPr>
            <a:picLocks noChangeAspect="1"/>
          </p:cNvPicPr>
          <p:nvPr/>
        </p:nvPicPr>
        <p:blipFill>
          <a:blip r:embed="rId3"/>
          <a:stretch>
            <a:fillRect/>
          </a:stretch>
        </p:blipFill>
        <p:spPr>
          <a:xfrm>
            <a:off x="3292298" y="4745745"/>
            <a:ext cx="3548729" cy="5143729"/>
          </a:xfrm>
          <a:prstGeom prst="rect">
            <a:avLst/>
          </a:prstGeom>
        </p:spPr>
      </p:pic>
      <p:sp>
        <p:nvSpPr>
          <p:cNvPr id="4" name="TextBox 3">
            <a:extLst>
              <a:ext uri="{FF2B5EF4-FFF2-40B4-BE49-F238E27FC236}">
                <a16:creationId xmlns:a16="http://schemas.microsoft.com/office/drawing/2014/main" id="{261DC8CB-3307-1BD3-C411-CEC4ECC9D124}"/>
              </a:ext>
            </a:extLst>
          </p:cNvPr>
          <p:cNvSpPr txBox="1"/>
          <p:nvPr/>
        </p:nvSpPr>
        <p:spPr>
          <a:xfrm>
            <a:off x="3543185" y="1342680"/>
            <a:ext cx="326346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&lt;&lt;&lt;&lt;&lt;&lt; TEMPLATE</a:t>
            </a:r>
          </a:p>
          <a:p>
            <a:pPr algn="ctr"/>
            <a:r>
              <a:rPr lang="en-US" sz="2400" b="1" dirty="0"/>
              <a:t>Q7</a:t>
            </a:r>
          </a:p>
        </p:txBody>
      </p:sp>
      <p:sp>
        <p:nvSpPr>
          <p:cNvPr id="5" name="TextBox 4">
            <a:extLst>
              <a:ext uri="{FF2B5EF4-FFF2-40B4-BE49-F238E27FC236}">
                <a16:creationId xmlns:a16="http://schemas.microsoft.com/office/drawing/2014/main" id="{2C327346-0072-6B0B-833F-908973093711}"/>
              </a:ext>
            </a:extLst>
          </p:cNvPr>
          <p:cNvSpPr txBox="1"/>
          <p:nvPr/>
        </p:nvSpPr>
        <p:spPr>
          <a:xfrm>
            <a:off x="443669" y="6720863"/>
            <a:ext cx="254375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400" b="1" dirty="0"/>
              <a:t>USED TEMPLATE Q7     &gt;&gt;&gt;&gt;&gt;</a:t>
            </a:r>
            <a:endParaRPr lang="en-US" dirty="0"/>
          </a:p>
        </p:txBody>
      </p:sp>
    </p:spTree>
    <p:extLst>
      <p:ext uri="{BB962C8B-B14F-4D97-AF65-F5344CB8AC3E}">
        <p14:creationId xmlns:p14="http://schemas.microsoft.com/office/powerpoint/2010/main" val="3001101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04CA85-9EF3-622D-C462-E6BFC23153DF}"/>
              </a:ext>
            </a:extLst>
          </p:cNvPr>
          <p:cNvSpPr txBox="1"/>
          <p:nvPr/>
        </p:nvSpPr>
        <p:spPr>
          <a:xfrm>
            <a:off x="246217" y="0"/>
            <a:ext cx="6359085" cy="95102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Q8 Create the following sheet and calculate the profit based on different units sold.</a:t>
            </a:r>
            <a:endParaRPr lang="en-US" b="1"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b="1" dirty="0"/>
              <a:t>Step 1:</a:t>
            </a:r>
            <a:r>
              <a:rPr lang="en-US" dirty="0"/>
              <a:t> Open </a:t>
            </a:r>
            <a:r>
              <a:rPr lang="en-US" b="1" dirty="0"/>
              <a:t>LibreOffice Calc</a:t>
            </a:r>
            <a:r>
              <a:rPr lang="en-US" dirty="0"/>
              <a:t> and create a new spreadsheet.</a:t>
            </a:r>
          </a:p>
          <a:p>
            <a:r>
              <a:rPr lang="en-US" b="1" dirty="0"/>
              <a:t>Step 2:</a:t>
            </a:r>
            <a:r>
              <a:rPr lang="en-US" dirty="0"/>
              <a:t> Enter the headings as shown below:</a:t>
            </a:r>
          </a:p>
          <a:p>
            <a:pPr marL="228600" indent="-228600">
              <a:buFont typeface=""/>
              <a:buChar char="•"/>
            </a:pPr>
            <a:r>
              <a:rPr lang="en-US" b="1" dirty="0"/>
              <a:t>A1:</a:t>
            </a:r>
            <a:r>
              <a:rPr lang="en-US" dirty="0"/>
              <a:t> Cost Price</a:t>
            </a:r>
          </a:p>
          <a:p>
            <a:pPr marL="228600" indent="-228600">
              <a:buFont typeface=""/>
              <a:buChar char="•"/>
            </a:pPr>
            <a:r>
              <a:rPr lang="en-US" b="1" dirty="0"/>
              <a:t>A2:</a:t>
            </a:r>
            <a:r>
              <a:rPr lang="en-US" dirty="0"/>
              <a:t> Selling Price</a:t>
            </a:r>
          </a:p>
          <a:p>
            <a:pPr marL="228600" indent="-228600">
              <a:buFont typeface=""/>
              <a:buChar char="•"/>
            </a:pPr>
            <a:r>
              <a:rPr lang="en-US" b="1" dirty="0"/>
              <a:t>A3:</a:t>
            </a:r>
            <a:r>
              <a:rPr lang="en-US" dirty="0"/>
              <a:t> Unit Sold</a:t>
            </a:r>
          </a:p>
          <a:p>
            <a:pPr marL="228600" indent="-228600">
              <a:buFont typeface=""/>
              <a:buChar char="•"/>
            </a:pPr>
            <a:r>
              <a:rPr lang="en-US" b="1" dirty="0"/>
              <a:t>A4:</a:t>
            </a:r>
            <a:r>
              <a:rPr lang="en-US" dirty="0"/>
              <a:t> Profit</a:t>
            </a:r>
          </a:p>
          <a:p>
            <a:r>
              <a:rPr lang="en-US" b="1" dirty="0"/>
              <a:t>Step 3:</a:t>
            </a:r>
            <a:r>
              <a:rPr lang="en-US" dirty="0"/>
              <a:t> Enter the given values:</a:t>
            </a:r>
          </a:p>
          <a:p>
            <a:pPr marL="228600" indent="-228600">
              <a:buFont typeface=""/>
              <a:buChar char="•"/>
            </a:pPr>
            <a:r>
              <a:rPr lang="en-US" b="1" dirty="0"/>
              <a:t>B1:</a:t>
            </a:r>
            <a:r>
              <a:rPr lang="en-US" dirty="0"/>
              <a:t> 200</a:t>
            </a:r>
          </a:p>
          <a:p>
            <a:pPr marL="228600" indent="-228600">
              <a:buFont typeface=""/>
              <a:buChar char="•"/>
            </a:pPr>
            <a:r>
              <a:rPr lang="en-US" b="1" dirty="0"/>
              <a:t>B2:</a:t>
            </a:r>
            <a:r>
              <a:rPr lang="en-US" dirty="0"/>
              <a:t> 280</a:t>
            </a:r>
          </a:p>
          <a:p>
            <a:pPr marL="228600" indent="-228600">
              <a:buFont typeface=""/>
              <a:buChar char="•"/>
            </a:pPr>
            <a:r>
              <a:rPr lang="en-US" b="1" dirty="0"/>
              <a:t>B3:</a:t>
            </a:r>
            <a:r>
              <a:rPr lang="en-US" dirty="0"/>
              <a:t> 500</a:t>
            </a:r>
          </a:p>
          <a:p>
            <a:r>
              <a:rPr lang="en-US" b="1" dirty="0"/>
              <a:t>Step 4:</a:t>
            </a:r>
            <a:r>
              <a:rPr lang="en-US" dirty="0"/>
              <a:t> Click on cell </a:t>
            </a:r>
            <a:r>
              <a:rPr lang="en-US" b="1" dirty="0"/>
              <a:t>B4</a:t>
            </a:r>
            <a:r>
              <a:rPr lang="en-US" dirty="0"/>
              <a:t> and type the formula to calculate profit:</a:t>
            </a:r>
          </a:p>
          <a:p>
            <a:endParaRPr lang="en-US"/>
          </a:p>
          <a:p>
            <a:r>
              <a:rPr lang="en-US" dirty="0"/>
              <a:t>=(B2-B1)*B3 </a:t>
            </a:r>
          </a:p>
          <a:p>
            <a:endParaRPr lang="en-US"/>
          </a:p>
          <a:p>
            <a:r>
              <a:rPr lang="en-US" dirty="0"/>
              <a:t>Press </a:t>
            </a:r>
            <a:r>
              <a:rPr lang="en-US" b="1" dirty="0"/>
              <a:t>Enter</a:t>
            </a:r>
            <a:r>
              <a:rPr lang="en-US" dirty="0"/>
              <a:t>.</a:t>
            </a:r>
            <a:br>
              <a:rPr lang="en-US" dirty="0"/>
            </a:br>
            <a:r>
              <a:rPr lang="en-US" dirty="0"/>
              <a:t>(Profit will be displayed, e.g. </a:t>
            </a:r>
            <a:r>
              <a:rPr lang="en-US" b="1" dirty="0"/>
              <a:t>40000</a:t>
            </a:r>
            <a:r>
              <a:rPr lang="en-US" dirty="0"/>
              <a:t>)</a:t>
            </a:r>
          </a:p>
          <a:p>
            <a:r>
              <a:rPr lang="en-US" b="1" dirty="0"/>
              <a:t>Step 5:</a:t>
            </a:r>
            <a:r>
              <a:rPr lang="en-US" dirty="0"/>
              <a:t> Now create the second table for different units sold.</a:t>
            </a:r>
          </a:p>
          <a:p>
            <a:r>
              <a:rPr lang="en-US" dirty="0"/>
              <a:t>Enter headings:</a:t>
            </a:r>
          </a:p>
          <a:p>
            <a:pPr marL="228600" indent="-228600">
              <a:buFont typeface=""/>
              <a:buChar char="•"/>
            </a:pPr>
            <a:r>
              <a:rPr lang="en-US" b="1" dirty="0"/>
              <a:t>D1:</a:t>
            </a:r>
            <a:r>
              <a:rPr lang="en-US" dirty="0"/>
              <a:t> Unit Sold</a:t>
            </a:r>
          </a:p>
          <a:p>
            <a:pPr marL="228600" indent="-228600">
              <a:buFont typeface=""/>
              <a:buChar char="•"/>
            </a:pPr>
            <a:r>
              <a:rPr lang="en-US" b="1" dirty="0"/>
              <a:t>E1:</a:t>
            </a:r>
            <a:r>
              <a:rPr lang="en-US" dirty="0"/>
              <a:t> Profit</a:t>
            </a:r>
          </a:p>
        </p:txBody>
      </p:sp>
      <p:pic>
        <p:nvPicPr>
          <p:cNvPr id="5" name="Picture 4" descr="A screenshot of a computer&#10;&#10;AI-generated content may be incorrect.">
            <a:extLst>
              <a:ext uri="{FF2B5EF4-FFF2-40B4-BE49-F238E27FC236}">
                <a16:creationId xmlns:a16="http://schemas.microsoft.com/office/drawing/2014/main" id="{FFF7E0B2-897A-6FDE-4620-753144E34EC8}"/>
              </a:ext>
            </a:extLst>
          </p:cNvPr>
          <p:cNvPicPr>
            <a:picLocks noChangeAspect="1"/>
          </p:cNvPicPr>
          <p:nvPr/>
        </p:nvPicPr>
        <p:blipFill>
          <a:blip r:embed="rId2"/>
          <a:stretch>
            <a:fillRect/>
          </a:stretch>
        </p:blipFill>
        <p:spPr>
          <a:xfrm>
            <a:off x="437857" y="587509"/>
            <a:ext cx="5977699" cy="2733675"/>
          </a:xfrm>
          <a:prstGeom prst="rect">
            <a:avLst/>
          </a:prstGeom>
        </p:spPr>
      </p:pic>
    </p:spTree>
    <p:extLst>
      <p:ext uri="{BB962C8B-B14F-4D97-AF65-F5344CB8AC3E}">
        <p14:creationId xmlns:p14="http://schemas.microsoft.com/office/powerpoint/2010/main" val="1274469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BA0D34-9FCA-4F02-2328-0FF4E46162F1}"/>
              </a:ext>
            </a:extLst>
          </p:cNvPr>
          <p:cNvSpPr txBox="1"/>
          <p:nvPr/>
        </p:nvSpPr>
        <p:spPr>
          <a:xfrm>
            <a:off x="149186" y="55945"/>
            <a:ext cx="6601513"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6:</a:t>
            </a:r>
            <a:r>
              <a:rPr lang="en-US" dirty="0"/>
              <a:t> Enter unit sold values in column </a:t>
            </a:r>
            <a:r>
              <a:rPr lang="en-US" b="1" dirty="0"/>
              <a:t>D</a:t>
            </a:r>
            <a:r>
              <a:rPr lang="en-US" dirty="0"/>
              <a:t>:</a:t>
            </a:r>
          </a:p>
          <a:p>
            <a:pPr marL="228600" indent="-228600">
              <a:buFont typeface=""/>
              <a:buChar char="•"/>
            </a:pPr>
            <a:r>
              <a:rPr lang="en-US" dirty="0"/>
              <a:t>D2 → 200</a:t>
            </a:r>
          </a:p>
          <a:p>
            <a:pPr marL="228600" indent="-228600">
              <a:buFont typeface=""/>
              <a:buChar char="•"/>
            </a:pPr>
            <a:r>
              <a:rPr lang="en-US" dirty="0"/>
              <a:t>D3 → 300</a:t>
            </a:r>
          </a:p>
          <a:p>
            <a:pPr marL="228600" indent="-228600">
              <a:buFont typeface=""/>
              <a:buChar char="•"/>
            </a:pPr>
            <a:r>
              <a:rPr lang="en-US" dirty="0"/>
              <a:t>D4 → 400</a:t>
            </a:r>
          </a:p>
          <a:p>
            <a:pPr marL="228600" indent="-228600">
              <a:buFont typeface=""/>
              <a:buChar char="•"/>
            </a:pPr>
            <a:r>
              <a:rPr lang="en-US" dirty="0"/>
              <a:t>D5 → 500</a:t>
            </a:r>
          </a:p>
          <a:p>
            <a:pPr marL="228600" indent="-228600">
              <a:buFont typeface=""/>
              <a:buChar char="•"/>
            </a:pPr>
            <a:r>
              <a:rPr lang="en-US" dirty="0"/>
              <a:t>D6 → 600</a:t>
            </a:r>
          </a:p>
          <a:p>
            <a:pPr marL="228600" indent="-228600">
              <a:buFont typeface=""/>
              <a:buChar char="•"/>
            </a:pPr>
            <a:r>
              <a:rPr lang="en-US" dirty="0"/>
              <a:t>D7 → 700</a:t>
            </a:r>
          </a:p>
          <a:p>
            <a:pPr marL="228600" indent="-228600">
              <a:buFont typeface=""/>
              <a:buChar char="•"/>
            </a:pPr>
            <a:r>
              <a:rPr lang="en-US" dirty="0"/>
              <a:t>D8 → 800</a:t>
            </a:r>
          </a:p>
          <a:p>
            <a:r>
              <a:rPr lang="en-US" b="1" dirty="0"/>
              <a:t>Step 7:</a:t>
            </a:r>
            <a:r>
              <a:rPr lang="en-US" dirty="0"/>
              <a:t> Click on cell </a:t>
            </a:r>
            <a:r>
              <a:rPr lang="en-US" b="1" dirty="0"/>
              <a:t>E2</a:t>
            </a:r>
            <a:r>
              <a:rPr lang="en-US" dirty="0"/>
              <a:t> and enter the formula:</a:t>
            </a:r>
          </a:p>
          <a:p>
            <a:r>
              <a:rPr lang="en-US" dirty="0"/>
              <a:t>=(B2-B1)*D2 </a:t>
            </a:r>
          </a:p>
          <a:p>
            <a:r>
              <a:rPr lang="en-US" dirty="0"/>
              <a:t>Press </a:t>
            </a:r>
            <a:r>
              <a:rPr lang="en-US" b="1" dirty="0"/>
              <a:t>Enter</a:t>
            </a:r>
            <a:r>
              <a:rPr lang="en-US" dirty="0"/>
              <a:t>.</a:t>
            </a:r>
          </a:p>
          <a:p>
            <a:r>
              <a:rPr lang="en-US" b="1" dirty="0"/>
              <a:t>Step 8:</a:t>
            </a:r>
            <a:r>
              <a:rPr lang="en-US" dirty="0"/>
              <a:t> Use the </a:t>
            </a:r>
            <a:r>
              <a:rPr lang="en-US" b="1" dirty="0"/>
              <a:t>Fill Handle</a:t>
            </a:r>
            <a:r>
              <a:rPr lang="en-US" dirty="0"/>
              <a:t> to copy the formula from </a:t>
            </a:r>
            <a:r>
              <a:rPr lang="en-US" b="1" dirty="0"/>
              <a:t>E2 to E8</a:t>
            </a:r>
            <a:r>
              <a:rPr lang="en-US" dirty="0"/>
              <a:t> to calculate profit for all units sold.</a:t>
            </a:r>
          </a:p>
          <a:p>
            <a:r>
              <a:rPr lang="en-US" b="1" dirty="0"/>
              <a:t>Step 9:</a:t>
            </a:r>
            <a:r>
              <a:rPr lang="en-US" dirty="0"/>
              <a:t> Adjust column width and save the file.</a:t>
            </a:r>
          </a:p>
          <a:p>
            <a:r>
              <a:rPr lang="en-US" b="1" dirty="0"/>
              <a:t>Result</a:t>
            </a:r>
          </a:p>
          <a:p>
            <a:r>
              <a:rPr lang="en-US" dirty="0"/>
              <a:t>Profit is calculated successfully for different units sold using formulas in LibreOffice Calc.</a:t>
            </a:r>
          </a:p>
          <a:p>
            <a:r>
              <a:rPr lang="en-US" b="1" dirty="0"/>
              <a:t>Conclusion</a:t>
            </a:r>
          </a:p>
          <a:p>
            <a:r>
              <a:rPr lang="en-US" dirty="0"/>
              <a:t>LibreOffice Calc helps in calculating profit easily by using formulas and fill handle feature.</a:t>
            </a:r>
          </a:p>
        </p:txBody>
      </p:sp>
      <p:pic>
        <p:nvPicPr>
          <p:cNvPr id="5" name="Picture 4" descr="A screenshot of a spreadsheet&#10;&#10;AI-generated content may be incorrect.">
            <a:extLst>
              <a:ext uri="{FF2B5EF4-FFF2-40B4-BE49-F238E27FC236}">
                <a16:creationId xmlns:a16="http://schemas.microsoft.com/office/drawing/2014/main" id="{EAE9ECEA-CEFD-7CF3-B885-5B000F6942F1}"/>
              </a:ext>
            </a:extLst>
          </p:cNvPr>
          <p:cNvPicPr>
            <a:picLocks noChangeAspect="1"/>
          </p:cNvPicPr>
          <p:nvPr/>
        </p:nvPicPr>
        <p:blipFill>
          <a:blip r:embed="rId2"/>
          <a:stretch>
            <a:fillRect/>
          </a:stretch>
        </p:blipFill>
        <p:spPr>
          <a:xfrm>
            <a:off x="3430606" y="5840260"/>
            <a:ext cx="3331753" cy="2775678"/>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535C125C-39EB-DE5F-207A-35622CB9431C}"/>
              </a:ext>
            </a:extLst>
          </p:cNvPr>
          <p:cNvPicPr>
            <a:picLocks noChangeAspect="1"/>
          </p:cNvPicPr>
          <p:nvPr/>
        </p:nvPicPr>
        <p:blipFill>
          <a:blip r:embed="rId3"/>
          <a:stretch>
            <a:fillRect/>
          </a:stretch>
        </p:blipFill>
        <p:spPr>
          <a:xfrm>
            <a:off x="-4358" y="5841923"/>
            <a:ext cx="3433130" cy="2802186"/>
          </a:xfrm>
          <a:prstGeom prst="rect">
            <a:avLst/>
          </a:prstGeom>
        </p:spPr>
      </p:pic>
      <p:sp>
        <p:nvSpPr>
          <p:cNvPr id="7" name="TextBox 6">
            <a:extLst>
              <a:ext uri="{FF2B5EF4-FFF2-40B4-BE49-F238E27FC236}">
                <a16:creationId xmlns:a16="http://schemas.microsoft.com/office/drawing/2014/main" id="{F80C8183-3BEB-E67F-54F2-DF2C5DD75C31}"/>
              </a:ext>
            </a:extLst>
          </p:cNvPr>
          <p:cNvSpPr txBox="1"/>
          <p:nvPr/>
        </p:nvSpPr>
        <p:spPr>
          <a:xfrm>
            <a:off x="805418" y="8940015"/>
            <a:ext cx="527748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Profit = (Selling Price − Cost Price) × Units Sold</a:t>
            </a:r>
            <a:endParaRPr lang="en-US" dirty="0"/>
          </a:p>
          <a:p>
            <a:pPr algn="l"/>
            <a:endParaRPr lang="en-US" dirty="0"/>
          </a:p>
        </p:txBody>
      </p:sp>
    </p:spTree>
    <p:extLst>
      <p:ext uri="{BB962C8B-B14F-4D97-AF65-F5344CB8AC3E}">
        <p14:creationId xmlns:p14="http://schemas.microsoft.com/office/powerpoint/2010/main" val="2703458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7F9055-58AB-3C17-64AD-A81938D3EF31}"/>
              </a:ext>
            </a:extLst>
          </p:cNvPr>
          <p:cNvSpPr txBox="1"/>
          <p:nvPr/>
        </p:nvSpPr>
        <p:spPr>
          <a:xfrm>
            <a:off x="205131" y="93241"/>
            <a:ext cx="6489623" cy="6713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Q9 Consider the following marksheet and use the Goal Seek feature to find the marks in place of question mark (?).</a:t>
            </a:r>
          </a:p>
        </p:txBody>
      </p:sp>
      <p:pic>
        <p:nvPicPr>
          <p:cNvPr id="5" name="Picture 4" descr="A screenshot of a computer&#10;&#10;AI-generated content may be incorrect.">
            <a:extLst>
              <a:ext uri="{FF2B5EF4-FFF2-40B4-BE49-F238E27FC236}">
                <a16:creationId xmlns:a16="http://schemas.microsoft.com/office/drawing/2014/main" id="{3F95231C-5F72-997F-8AFC-89B470CFBD5E}"/>
              </a:ext>
            </a:extLst>
          </p:cNvPr>
          <p:cNvPicPr>
            <a:picLocks noChangeAspect="1"/>
          </p:cNvPicPr>
          <p:nvPr/>
        </p:nvPicPr>
        <p:blipFill>
          <a:blip r:embed="rId2"/>
          <a:srcRect b="33658"/>
          <a:stretch>
            <a:fillRect/>
          </a:stretch>
        </p:blipFill>
        <p:spPr>
          <a:xfrm>
            <a:off x="1057275" y="762287"/>
            <a:ext cx="4754727" cy="3558643"/>
          </a:xfrm>
          <a:prstGeom prst="rect">
            <a:avLst/>
          </a:prstGeom>
        </p:spPr>
      </p:pic>
      <p:sp>
        <p:nvSpPr>
          <p:cNvPr id="6" name="TextBox 5">
            <a:extLst>
              <a:ext uri="{FF2B5EF4-FFF2-40B4-BE49-F238E27FC236}">
                <a16:creationId xmlns:a16="http://schemas.microsoft.com/office/drawing/2014/main" id="{A98CBDC7-B307-E3F4-EFFE-E772A53AFB72}"/>
              </a:ext>
            </a:extLst>
          </p:cNvPr>
          <p:cNvSpPr txBox="1"/>
          <p:nvPr/>
        </p:nvSpPr>
        <p:spPr>
          <a:xfrm>
            <a:off x="279725" y="4438305"/>
            <a:ext cx="6321788"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Q9 – Steps (LibreOffice Calc – Goal Seek)</a:t>
            </a:r>
            <a:endParaRPr lang="en-US"/>
          </a:p>
          <a:p>
            <a:r>
              <a:rPr lang="en-US" b="1" dirty="0">
                <a:ea typeface="+mn-lt"/>
                <a:cs typeface="+mn-lt"/>
              </a:rPr>
              <a:t>Step 1:</a:t>
            </a:r>
            <a:r>
              <a:rPr lang="en-US" dirty="0">
                <a:ea typeface="+mn-lt"/>
                <a:cs typeface="+mn-lt"/>
              </a:rPr>
              <a:t> Open </a:t>
            </a:r>
            <a:r>
              <a:rPr lang="en-US" b="1" dirty="0">
                <a:ea typeface="+mn-lt"/>
                <a:cs typeface="+mn-lt"/>
              </a:rPr>
              <a:t>LibreOffice Calc</a:t>
            </a:r>
            <a:r>
              <a:rPr lang="en-US" dirty="0">
                <a:ea typeface="+mn-lt"/>
                <a:cs typeface="+mn-lt"/>
              </a:rPr>
              <a:t> and create a new spreadsheet.</a:t>
            </a:r>
            <a:endParaRPr lang="en-US" dirty="0"/>
          </a:p>
          <a:p>
            <a:r>
              <a:rPr lang="en-US" b="1" dirty="0">
                <a:ea typeface="+mn-lt"/>
                <a:cs typeface="+mn-lt"/>
              </a:rPr>
              <a:t>Step 2:</a:t>
            </a:r>
            <a:r>
              <a:rPr lang="en-US" dirty="0">
                <a:ea typeface="+mn-lt"/>
                <a:cs typeface="+mn-lt"/>
              </a:rPr>
              <a:t> Create the marksheet table by entering </a:t>
            </a:r>
            <a:r>
              <a:rPr lang="en-US" b="1" dirty="0">
                <a:ea typeface="+mn-lt"/>
                <a:cs typeface="+mn-lt"/>
              </a:rPr>
              <a:t>Subject</a:t>
            </a:r>
            <a:r>
              <a:rPr lang="en-US" dirty="0">
                <a:ea typeface="+mn-lt"/>
                <a:cs typeface="+mn-lt"/>
              </a:rPr>
              <a:t> in column A and </a:t>
            </a:r>
            <a:r>
              <a:rPr lang="en-US" b="1" dirty="0">
                <a:ea typeface="+mn-lt"/>
                <a:cs typeface="+mn-lt"/>
              </a:rPr>
              <a:t>Grade</a:t>
            </a:r>
            <a:r>
              <a:rPr lang="en-US" dirty="0">
                <a:ea typeface="+mn-lt"/>
                <a:cs typeface="+mn-lt"/>
              </a:rPr>
              <a:t> in column B.</a:t>
            </a:r>
            <a:endParaRPr lang="en-US" dirty="0"/>
          </a:p>
          <a:p>
            <a:r>
              <a:rPr lang="en-US" b="1" dirty="0">
                <a:ea typeface="+mn-lt"/>
                <a:cs typeface="+mn-lt"/>
              </a:rPr>
              <a:t>Step 3:</a:t>
            </a:r>
            <a:r>
              <a:rPr lang="en-US" dirty="0">
                <a:ea typeface="+mn-lt"/>
                <a:cs typeface="+mn-lt"/>
              </a:rPr>
              <a:t> Enter the given marks for all subjects and </a:t>
            </a:r>
            <a:r>
              <a:rPr lang="en-US" b="1" dirty="0">
                <a:ea typeface="+mn-lt"/>
                <a:cs typeface="+mn-lt"/>
              </a:rPr>
              <a:t>leave the cell with question mark (?) blank</a:t>
            </a:r>
            <a:r>
              <a:rPr lang="en-US" dirty="0">
                <a:ea typeface="+mn-lt"/>
                <a:cs typeface="+mn-lt"/>
              </a:rPr>
              <a:t>.</a:t>
            </a:r>
            <a:endParaRPr lang="en-US" dirty="0"/>
          </a:p>
          <a:p>
            <a:r>
              <a:rPr lang="en-US" b="1" dirty="0">
                <a:ea typeface="+mn-lt"/>
                <a:cs typeface="+mn-lt"/>
              </a:rPr>
              <a:t>Step 4:</a:t>
            </a:r>
            <a:r>
              <a:rPr lang="en-US" dirty="0">
                <a:ea typeface="+mn-lt"/>
                <a:cs typeface="+mn-lt"/>
              </a:rPr>
              <a:t> In the </a:t>
            </a:r>
            <a:r>
              <a:rPr lang="en-US" b="1" dirty="0">
                <a:ea typeface="+mn-lt"/>
                <a:cs typeface="+mn-lt"/>
              </a:rPr>
              <a:t>Average</a:t>
            </a:r>
            <a:r>
              <a:rPr lang="en-US" dirty="0">
                <a:ea typeface="+mn-lt"/>
                <a:cs typeface="+mn-lt"/>
              </a:rPr>
              <a:t> cell, enter the formula to calculate average, for example:</a:t>
            </a:r>
            <a:endParaRPr lang="en-US" dirty="0"/>
          </a:p>
          <a:p>
            <a:r>
              <a:rPr lang="en-US" dirty="0">
                <a:latin typeface="Consolas"/>
              </a:rPr>
              <a:t>=AVERAGE(B2:B9)
</a:t>
            </a:r>
            <a:endParaRPr lang="en-US" dirty="0"/>
          </a:p>
          <a:p>
            <a:r>
              <a:rPr lang="en-US" b="1" dirty="0">
                <a:ea typeface="+mn-lt"/>
                <a:cs typeface="+mn-lt"/>
              </a:rPr>
              <a:t>Step 5:</a:t>
            </a:r>
            <a:r>
              <a:rPr lang="en-US" dirty="0">
                <a:ea typeface="+mn-lt"/>
                <a:cs typeface="+mn-lt"/>
              </a:rPr>
              <a:t> Select the cell containing the </a:t>
            </a:r>
            <a:r>
              <a:rPr lang="en-US" b="1" dirty="0">
                <a:ea typeface="+mn-lt"/>
                <a:cs typeface="+mn-lt"/>
              </a:rPr>
              <a:t>Average</a:t>
            </a:r>
            <a:r>
              <a:rPr lang="en-US" dirty="0">
                <a:ea typeface="+mn-lt"/>
                <a:cs typeface="+mn-lt"/>
              </a:rPr>
              <a:t> value.</a:t>
            </a:r>
            <a:endParaRPr lang="en-US" dirty="0"/>
          </a:p>
          <a:p>
            <a:r>
              <a:rPr lang="en-US" b="1" dirty="0">
                <a:ea typeface="+mn-lt"/>
                <a:cs typeface="+mn-lt"/>
              </a:rPr>
              <a:t>Step 6:</a:t>
            </a:r>
            <a:r>
              <a:rPr lang="en-US" dirty="0">
                <a:ea typeface="+mn-lt"/>
                <a:cs typeface="+mn-lt"/>
              </a:rPr>
              <a:t> Click on </a:t>
            </a:r>
            <a:r>
              <a:rPr lang="en-US" b="1" dirty="0">
                <a:ea typeface="+mn-lt"/>
                <a:cs typeface="+mn-lt"/>
              </a:rPr>
              <a:t>Tools → Goal Seek</a:t>
            </a:r>
            <a:r>
              <a:rPr lang="en-US" dirty="0">
                <a:ea typeface="+mn-lt"/>
                <a:cs typeface="+mn-lt"/>
              </a:rPr>
              <a:t>.</a:t>
            </a:r>
            <a:endParaRPr lang="en-US" dirty="0"/>
          </a:p>
          <a:p>
            <a:r>
              <a:rPr lang="en-US" b="1" dirty="0">
                <a:ea typeface="+mn-lt"/>
                <a:cs typeface="+mn-lt"/>
              </a:rPr>
              <a:t>Step 7:</a:t>
            </a:r>
            <a:r>
              <a:rPr lang="en-US" dirty="0">
                <a:ea typeface="+mn-lt"/>
                <a:cs typeface="+mn-lt"/>
              </a:rPr>
              <a:t> In the Goal Seek dialog box, fill the following:</a:t>
            </a:r>
            <a:endParaRPr lang="en-US" dirty="0"/>
          </a:p>
          <a:p>
            <a:pPr marL="285750" indent="-285750">
              <a:buFont typeface="Arial"/>
              <a:buChar char="•"/>
            </a:pPr>
            <a:r>
              <a:rPr lang="en-US" b="1" dirty="0">
                <a:ea typeface="+mn-lt"/>
                <a:cs typeface="+mn-lt"/>
              </a:rPr>
              <a:t>Formula cell:</a:t>
            </a:r>
            <a:r>
              <a:rPr lang="en-US" dirty="0">
                <a:ea typeface="+mn-lt"/>
                <a:cs typeface="+mn-lt"/>
              </a:rPr>
              <a:t> Average cell</a:t>
            </a:r>
            <a:endParaRPr lang="en-US" dirty="0"/>
          </a:p>
          <a:p>
            <a:pPr marL="285750" indent="-285750">
              <a:buFont typeface="Arial"/>
              <a:buChar char="•"/>
            </a:pPr>
            <a:r>
              <a:rPr lang="en-US" b="1" dirty="0">
                <a:ea typeface="+mn-lt"/>
                <a:cs typeface="+mn-lt"/>
              </a:rPr>
              <a:t>Target value:</a:t>
            </a:r>
            <a:r>
              <a:rPr lang="en-US" dirty="0">
                <a:ea typeface="+mn-lt"/>
                <a:cs typeface="+mn-lt"/>
              </a:rPr>
              <a:t> 70</a:t>
            </a:r>
            <a:endParaRPr lang="en-US" dirty="0"/>
          </a:p>
          <a:p>
            <a:pPr marL="285750" indent="-285750">
              <a:buFont typeface="Arial"/>
              <a:buChar char="•"/>
            </a:pPr>
            <a:r>
              <a:rPr lang="en-US" b="1" dirty="0">
                <a:ea typeface="+mn-lt"/>
                <a:cs typeface="+mn-lt"/>
              </a:rPr>
              <a:t>Variable cell:</a:t>
            </a:r>
            <a:r>
              <a:rPr lang="en-US" dirty="0">
                <a:ea typeface="+mn-lt"/>
                <a:cs typeface="+mn-lt"/>
              </a:rPr>
              <a:t> Cell containing the missing marks ( ? )</a:t>
            </a:r>
            <a:endParaRPr lang="en-US" dirty="0"/>
          </a:p>
          <a:p>
            <a:r>
              <a:rPr lang="en-US" b="1" dirty="0">
                <a:ea typeface="+mn-lt"/>
                <a:cs typeface="+mn-lt"/>
              </a:rPr>
              <a:t>Step 8:</a:t>
            </a:r>
            <a:r>
              <a:rPr lang="en-US" dirty="0">
                <a:ea typeface="+mn-lt"/>
                <a:cs typeface="+mn-lt"/>
              </a:rPr>
              <a:t> Click </a:t>
            </a:r>
            <a:r>
              <a:rPr lang="en-US" b="1" dirty="0">
                <a:ea typeface="+mn-lt"/>
                <a:cs typeface="+mn-lt"/>
              </a:rPr>
              <a:t>OK</a:t>
            </a:r>
            <a:r>
              <a:rPr lang="en-US" dirty="0">
                <a:ea typeface="+mn-lt"/>
                <a:cs typeface="+mn-lt"/>
              </a:rPr>
              <a:t> and then click </a:t>
            </a:r>
            <a:r>
              <a:rPr lang="en-US" b="1" dirty="0">
                <a:ea typeface="+mn-lt"/>
                <a:cs typeface="+mn-lt"/>
              </a:rPr>
              <a:t>Yes</a:t>
            </a:r>
            <a:r>
              <a:rPr lang="en-US" dirty="0">
                <a:ea typeface="+mn-lt"/>
                <a:cs typeface="+mn-lt"/>
              </a:rPr>
              <a:t> to accept the result.</a:t>
            </a:r>
            <a:endParaRPr lang="en-US" dirty="0"/>
          </a:p>
          <a:p>
            <a:r>
              <a:rPr lang="en-US" b="1" dirty="0">
                <a:ea typeface="+mn-lt"/>
                <a:cs typeface="+mn-lt"/>
              </a:rPr>
              <a:t>Step 9:</a:t>
            </a:r>
            <a:r>
              <a:rPr lang="en-US" dirty="0">
                <a:ea typeface="+mn-lt"/>
                <a:cs typeface="+mn-lt"/>
              </a:rPr>
              <a:t> The required marks in place of </a:t>
            </a:r>
            <a:r>
              <a:rPr lang="en-US" b="1" dirty="0">
                <a:ea typeface="+mn-lt"/>
                <a:cs typeface="+mn-lt"/>
              </a:rPr>
              <a:t>(?)</a:t>
            </a:r>
            <a:r>
              <a:rPr lang="en-US" dirty="0">
                <a:ea typeface="+mn-lt"/>
                <a:cs typeface="+mn-lt"/>
              </a:rPr>
              <a:t> are displayed automatically.</a:t>
            </a:r>
            <a:endParaRPr lang="en-US" dirty="0"/>
          </a:p>
          <a:p>
            <a:br>
              <a:rPr lang="en-US" dirty="0"/>
            </a:br>
            <a:endParaRPr lang="en-US" dirty="0"/>
          </a:p>
          <a:p>
            <a:endParaRPr lang="en-US"/>
          </a:p>
        </p:txBody>
      </p:sp>
    </p:spTree>
    <p:extLst>
      <p:ext uri="{BB962C8B-B14F-4D97-AF65-F5344CB8AC3E}">
        <p14:creationId xmlns:p14="http://schemas.microsoft.com/office/powerpoint/2010/main" val="4080061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66C5F2-42FD-0549-9372-052B8FF574E2}"/>
              </a:ext>
            </a:extLst>
          </p:cNvPr>
          <p:cNvSpPr txBox="1"/>
          <p:nvPr/>
        </p:nvSpPr>
        <p:spPr>
          <a:xfrm>
            <a:off x="241766" y="164315"/>
            <a:ext cx="63799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Result</a:t>
            </a:r>
            <a:endParaRPr lang="en-US" dirty="0"/>
          </a:p>
          <a:p>
            <a:r>
              <a:rPr lang="en-US" dirty="0">
                <a:ea typeface="+mn-lt"/>
                <a:cs typeface="+mn-lt"/>
              </a:rPr>
              <a:t>The missing marks are calculated successfully using the Goal Seek feature.</a:t>
            </a:r>
            <a:endParaRPr lang="en-US" dirty="0"/>
          </a:p>
          <a:p>
            <a:endParaRPr lang="en-US" dirty="0"/>
          </a:p>
          <a:p>
            <a:r>
              <a:rPr lang="en-US" b="1" dirty="0"/>
              <a:t>Conclusion</a:t>
            </a:r>
            <a:endParaRPr lang="en-US" dirty="0"/>
          </a:p>
          <a:p>
            <a:r>
              <a:rPr lang="en-US" dirty="0">
                <a:ea typeface="+mn-lt"/>
                <a:cs typeface="+mn-lt"/>
              </a:rPr>
              <a:t>Goal Seek in LibreOffice Calc is used to find an unknown value when the desired result is known.</a:t>
            </a:r>
            <a:endParaRPr lang="en-US" dirty="0"/>
          </a:p>
          <a:p>
            <a:endParaRPr lang="en-US" dirty="0">
              <a:cs typeface="Segoe UI"/>
            </a:endParaRPr>
          </a:p>
        </p:txBody>
      </p:sp>
      <p:pic>
        <p:nvPicPr>
          <p:cNvPr id="5" name="Picture 4" descr="A screenshot of a computer&#10;&#10;AI-generated content may be incorrect.">
            <a:extLst>
              <a:ext uri="{FF2B5EF4-FFF2-40B4-BE49-F238E27FC236}">
                <a16:creationId xmlns:a16="http://schemas.microsoft.com/office/drawing/2014/main" id="{B69EF2BE-9021-B4D1-B651-DA7865682419}"/>
              </a:ext>
            </a:extLst>
          </p:cNvPr>
          <p:cNvPicPr>
            <a:picLocks noChangeAspect="1"/>
          </p:cNvPicPr>
          <p:nvPr/>
        </p:nvPicPr>
        <p:blipFill>
          <a:blip r:embed="rId2"/>
          <a:stretch>
            <a:fillRect/>
          </a:stretch>
        </p:blipFill>
        <p:spPr>
          <a:xfrm>
            <a:off x="678264" y="2241310"/>
            <a:ext cx="5212777" cy="3840230"/>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A4BAECFD-2CEA-E048-FB10-C068C81AD170}"/>
              </a:ext>
            </a:extLst>
          </p:cNvPr>
          <p:cNvPicPr>
            <a:picLocks noChangeAspect="1"/>
          </p:cNvPicPr>
          <p:nvPr/>
        </p:nvPicPr>
        <p:blipFill>
          <a:blip r:embed="rId3"/>
          <a:srcRect l="-276" t="373" b="11567"/>
          <a:stretch>
            <a:fillRect/>
          </a:stretch>
        </p:blipFill>
        <p:spPr>
          <a:xfrm>
            <a:off x="618391" y="6190254"/>
            <a:ext cx="5499196" cy="3556761"/>
          </a:xfrm>
          <a:prstGeom prst="rect">
            <a:avLst/>
          </a:prstGeom>
        </p:spPr>
      </p:pic>
    </p:spTree>
    <p:extLst>
      <p:ext uri="{BB962C8B-B14F-4D97-AF65-F5344CB8AC3E}">
        <p14:creationId xmlns:p14="http://schemas.microsoft.com/office/powerpoint/2010/main" val="1704101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 7 Share and Review a Spreadsheet Notes - CS-IP-Learning-Hub">
            <a:extLst>
              <a:ext uri="{FF2B5EF4-FFF2-40B4-BE49-F238E27FC236}">
                <a16:creationId xmlns:a16="http://schemas.microsoft.com/office/drawing/2014/main" id="{42323F47-4BD6-F9F9-85D5-4EE380A6BD0B}"/>
              </a:ext>
            </a:extLst>
          </p:cNvPr>
          <p:cNvPicPr>
            <a:picLocks noChangeAspect="1"/>
          </p:cNvPicPr>
          <p:nvPr/>
        </p:nvPicPr>
        <p:blipFill>
          <a:blip r:embed="rId2"/>
          <a:stretch>
            <a:fillRect/>
          </a:stretch>
        </p:blipFill>
        <p:spPr>
          <a:xfrm>
            <a:off x="1210815" y="2952750"/>
            <a:ext cx="4073973" cy="4000500"/>
          </a:xfrm>
          <a:prstGeom prst="rect">
            <a:avLst/>
          </a:prstGeom>
        </p:spPr>
      </p:pic>
      <p:sp>
        <p:nvSpPr>
          <p:cNvPr id="5" name="TextBox 4">
            <a:extLst>
              <a:ext uri="{FF2B5EF4-FFF2-40B4-BE49-F238E27FC236}">
                <a16:creationId xmlns:a16="http://schemas.microsoft.com/office/drawing/2014/main" id="{B7EB7CE6-489B-F6E4-89A0-4058FA3AD176}"/>
              </a:ext>
            </a:extLst>
          </p:cNvPr>
          <p:cNvSpPr txBox="1"/>
          <p:nvPr/>
        </p:nvSpPr>
        <p:spPr>
          <a:xfrm>
            <a:off x="391614" y="7458"/>
            <a:ext cx="593017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Q10 You and your classmates are working on a group project using a shared spreadsheet.</a:t>
            </a:r>
            <a:br>
              <a:rPr lang="en-US" b="1" dirty="0">
                <a:ea typeface="+mn-lt"/>
                <a:cs typeface="+mn-lt"/>
              </a:rPr>
            </a:br>
            <a:r>
              <a:rPr lang="en-US" b="1" dirty="0">
                <a:ea typeface="+mn-lt"/>
                <a:cs typeface="+mn-lt"/>
              </a:rPr>
              <a:t> Perform the following tasks:</a:t>
            </a:r>
            <a:endParaRPr lang="en-US" b="1" dirty="0"/>
          </a:p>
          <a:p>
            <a:pPr marL="285750" indent="-285750">
              <a:buFont typeface="Arial"/>
              <a:buChar char="•"/>
            </a:pPr>
            <a:r>
              <a:rPr lang="en-US" b="1" dirty="0">
                <a:ea typeface="+mn-lt"/>
                <a:cs typeface="+mn-lt"/>
              </a:rPr>
              <a:t>Set up a shared spreadsheet for collaboration among classmates.</a:t>
            </a:r>
            <a:endParaRPr lang="en-US" b="1" dirty="0"/>
          </a:p>
          <a:p>
            <a:pPr marL="285750" indent="-285750">
              <a:buFont typeface="Arial"/>
              <a:buChar char="•"/>
            </a:pPr>
            <a:r>
              <a:rPr lang="en-US" b="1" dirty="0">
                <a:ea typeface="+mn-lt"/>
                <a:cs typeface="+mn-lt"/>
              </a:rPr>
              <a:t>Practice entering, editing and formatting comments to enhance communication and clarity within the spreadsheet.</a:t>
            </a:r>
            <a:endParaRPr lang="en-US" b="1" dirty="0"/>
          </a:p>
          <a:p>
            <a:pPr marL="285750" indent="-285750">
              <a:buFont typeface="Arial"/>
              <a:buChar char="•"/>
            </a:pPr>
            <a:r>
              <a:rPr lang="en-US" b="1" dirty="0">
                <a:ea typeface="+mn-lt"/>
                <a:cs typeface="+mn-lt"/>
              </a:rPr>
              <a:t>Learn to manage changes effectively by reviewing and either accepting or rejecting them.</a:t>
            </a:r>
            <a:endParaRPr lang="en-US" b="1" dirty="0"/>
          </a:p>
          <a:p>
            <a:pPr algn="l"/>
            <a:endParaRPr lang="en-US" b="1" dirty="0"/>
          </a:p>
        </p:txBody>
      </p:sp>
      <p:sp>
        <p:nvSpPr>
          <p:cNvPr id="6" name="TextBox 5">
            <a:extLst>
              <a:ext uri="{FF2B5EF4-FFF2-40B4-BE49-F238E27FC236}">
                <a16:creationId xmlns:a16="http://schemas.microsoft.com/office/drawing/2014/main" id="{85887D37-3D3C-965A-1D24-C3AEADF1D8A3}"/>
              </a:ext>
            </a:extLst>
          </p:cNvPr>
          <p:cNvSpPr txBox="1"/>
          <p:nvPr/>
        </p:nvSpPr>
        <p:spPr>
          <a:xfrm>
            <a:off x="130538" y="7291502"/>
            <a:ext cx="622854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Step 1:</a:t>
            </a:r>
            <a:r>
              <a:rPr lang="en-US" dirty="0">
                <a:ea typeface="+mn-lt"/>
                <a:cs typeface="+mn-lt"/>
              </a:rPr>
              <a:t> Open </a:t>
            </a:r>
            <a:r>
              <a:rPr lang="en-US" b="1" dirty="0">
                <a:ea typeface="+mn-lt"/>
                <a:cs typeface="+mn-lt"/>
              </a:rPr>
              <a:t>LibreOffice Calc</a:t>
            </a:r>
            <a:r>
              <a:rPr lang="en-US" dirty="0">
                <a:ea typeface="+mn-lt"/>
                <a:cs typeface="+mn-lt"/>
              </a:rPr>
              <a:t> and create a new spreadsheet.</a:t>
            </a:r>
            <a:endParaRPr lang="en-US" dirty="0"/>
          </a:p>
          <a:p>
            <a:r>
              <a:rPr lang="en-US" b="1" dirty="0">
                <a:ea typeface="+mn-lt"/>
                <a:cs typeface="+mn-lt"/>
              </a:rPr>
              <a:t>Step 2:</a:t>
            </a:r>
            <a:r>
              <a:rPr lang="en-US" dirty="0">
                <a:ea typeface="+mn-lt"/>
                <a:cs typeface="+mn-lt"/>
              </a:rPr>
              <a:t> Save the file so that it can be shared with classmates.</a:t>
            </a:r>
            <a:endParaRPr lang="en-US" dirty="0"/>
          </a:p>
          <a:p>
            <a:r>
              <a:rPr lang="en-US" b="1" dirty="0">
                <a:ea typeface="+mn-lt"/>
                <a:cs typeface="+mn-lt"/>
              </a:rPr>
              <a:t>Step 3:</a:t>
            </a:r>
            <a:r>
              <a:rPr lang="en-US" dirty="0">
                <a:ea typeface="+mn-lt"/>
                <a:cs typeface="+mn-lt"/>
              </a:rPr>
              <a:t> Enable sharing by clicking </a:t>
            </a:r>
            <a:r>
              <a:rPr lang="en-US" b="1" dirty="0">
                <a:ea typeface="+mn-lt"/>
                <a:cs typeface="+mn-lt"/>
              </a:rPr>
              <a:t>Tools → Share Spreadsheet</a:t>
            </a:r>
            <a:r>
              <a:rPr lang="en-US" dirty="0">
                <a:ea typeface="+mn-lt"/>
                <a:cs typeface="+mn-lt"/>
              </a:rPr>
              <a:t> and click </a:t>
            </a:r>
            <a:r>
              <a:rPr lang="en-US" b="1" dirty="0">
                <a:ea typeface="+mn-lt"/>
                <a:cs typeface="+mn-lt"/>
              </a:rPr>
              <a:t>OK</a:t>
            </a:r>
            <a:r>
              <a:rPr lang="en-US" dirty="0">
                <a:ea typeface="+mn-lt"/>
                <a:cs typeface="+mn-lt"/>
              </a:rPr>
              <a:t>.</a:t>
            </a:r>
            <a:endParaRPr lang="en-US" dirty="0"/>
          </a:p>
          <a:p>
            <a:r>
              <a:rPr lang="en-US" b="1" dirty="0">
                <a:ea typeface="+mn-lt"/>
                <a:cs typeface="+mn-lt"/>
              </a:rPr>
              <a:t>Step 4:</a:t>
            </a:r>
            <a:r>
              <a:rPr lang="en-US" dirty="0">
                <a:ea typeface="+mn-lt"/>
                <a:cs typeface="+mn-lt"/>
              </a:rPr>
              <a:t> Enter data in the spreadsheet collaboratively with classmates.</a:t>
            </a:r>
            <a:endParaRPr lang="en-US" dirty="0"/>
          </a:p>
          <a:p>
            <a:r>
              <a:rPr lang="en-US" b="1" dirty="0">
                <a:ea typeface="+mn-lt"/>
                <a:cs typeface="+mn-lt"/>
              </a:rPr>
              <a:t>Step 5:</a:t>
            </a:r>
            <a:r>
              <a:rPr lang="en-US" dirty="0">
                <a:ea typeface="+mn-lt"/>
                <a:cs typeface="+mn-lt"/>
              </a:rPr>
              <a:t> To add a comment, right-click on a cell and select </a:t>
            </a:r>
            <a:r>
              <a:rPr lang="en-US" b="1" dirty="0">
                <a:ea typeface="+mn-lt"/>
                <a:cs typeface="+mn-lt"/>
              </a:rPr>
              <a:t>Insert Comment</a:t>
            </a:r>
            <a:r>
              <a:rPr lang="en-US" dirty="0">
                <a:ea typeface="+mn-lt"/>
                <a:cs typeface="+mn-lt"/>
              </a:rPr>
              <a:t>.</a:t>
            </a:r>
            <a:endParaRPr lang="en-US" dirty="0"/>
          </a:p>
          <a:p>
            <a:endParaRPr lang="en-US" dirty="0"/>
          </a:p>
        </p:txBody>
      </p:sp>
    </p:spTree>
    <p:extLst>
      <p:ext uri="{BB962C8B-B14F-4D97-AF65-F5344CB8AC3E}">
        <p14:creationId xmlns:p14="http://schemas.microsoft.com/office/powerpoint/2010/main" val="130106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933877-842F-1B0F-E3FB-CAF2C40519D0}"/>
              </a:ext>
            </a:extLst>
          </p:cNvPr>
          <p:cNvSpPr txBox="1"/>
          <p:nvPr/>
        </p:nvSpPr>
        <p:spPr>
          <a:xfrm>
            <a:off x="171774" y="193942"/>
            <a:ext cx="6514902" cy="89562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6:</a:t>
            </a:r>
            <a:r>
              <a:rPr lang="en-US" dirty="0"/>
              <a:t> Type the comment and format it if required for clarity.</a:t>
            </a:r>
          </a:p>
          <a:p>
            <a:r>
              <a:rPr lang="en-US" b="1" dirty="0"/>
              <a:t>Step 7:</a:t>
            </a:r>
            <a:r>
              <a:rPr lang="en-US" dirty="0"/>
              <a:t> Enable change tracking by clicking </a:t>
            </a:r>
            <a:r>
              <a:rPr lang="en-US" b="1" dirty="0"/>
              <a:t>Edit → </a:t>
            </a:r>
            <a:r>
              <a:rPr lang="en-US" b="1" err="1"/>
              <a:t>TrackChanges</a:t>
            </a:r>
            <a:r>
              <a:rPr lang="en-US" b="1" dirty="0"/>
              <a:t> → Record</a:t>
            </a:r>
            <a:r>
              <a:rPr lang="en-US" dirty="0"/>
              <a:t>.</a:t>
            </a:r>
          </a:p>
          <a:p>
            <a:r>
              <a:rPr lang="en-US" b="1" dirty="0"/>
              <a:t>Step 8:</a:t>
            </a:r>
            <a:r>
              <a:rPr lang="en-US" dirty="0"/>
              <a:t> Make changes in the spreadsheet (edit data).</a:t>
            </a:r>
          </a:p>
          <a:p>
            <a:r>
              <a:rPr lang="en-US" b="1" dirty="0"/>
              <a:t>Step 9:</a:t>
            </a:r>
            <a:r>
              <a:rPr lang="en-US" dirty="0"/>
              <a:t> Review changes by clicking </a:t>
            </a:r>
            <a:r>
              <a:rPr lang="en-US" b="1" dirty="0"/>
              <a:t>Edit → Track Changes →Manage</a:t>
            </a:r>
            <a:r>
              <a:rPr lang="en-US" dirty="0"/>
              <a:t>.</a:t>
            </a:r>
          </a:p>
          <a:p>
            <a:r>
              <a:rPr lang="en-US" b="1" dirty="0"/>
              <a:t>Step 10:</a:t>
            </a:r>
            <a:r>
              <a:rPr lang="en-US" dirty="0"/>
              <a:t> Accept or reject changes as required and save </a:t>
            </a:r>
            <a:r>
              <a:rPr lang="en-US" err="1"/>
              <a:t>thespreadsheet</a:t>
            </a:r>
            <a:r>
              <a:rPr lang="en-US" dirty="0"/>
              <a:t>.</a:t>
            </a:r>
          </a:p>
          <a:p>
            <a:endParaRPr lang="en-US" dirty="0"/>
          </a:p>
          <a:p>
            <a:r>
              <a:rPr lang="en-US" b="1" dirty="0"/>
              <a:t>Result</a:t>
            </a:r>
            <a:endParaRPr lang="en-US" dirty="0"/>
          </a:p>
          <a:p>
            <a:r>
              <a:rPr lang="en-US" dirty="0">
                <a:ea typeface="+mn-lt"/>
                <a:cs typeface="+mn-lt"/>
              </a:rPr>
              <a:t>A shared spreadsheet is created where comments are added and changes are tracked, reviewed and managed successfully.</a:t>
            </a:r>
            <a:br>
              <a:rPr lang="en-US" dirty="0"/>
            </a:br>
            <a:endParaRPr lang="en-US" dirty="0"/>
          </a:p>
          <a:p>
            <a:r>
              <a:rPr lang="en-US" b="1" dirty="0"/>
              <a:t>Conclusion</a:t>
            </a:r>
            <a:endParaRPr lang="en-US" dirty="0"/>
          </a:p>
          <a:p>
            <a:r>
              <a:rPr lang="en-US" dirty="0">
                <a:ea typeface="+mn-lt"/>
                <a:cs typeface="+mn-lt"/>
              </a:rPr>
              <a:t>LibreOffice Calc provides tools to collaborate using shared spreadsheets, comments and track changes for effective group work.</a:t>
            </a:r>
          </a:p>
          <a:p>
            <a:endParaRPr lang="en-US" dirty="0"/>
          </a:p>
          <a:p>
            <a:r>
              <a:rPr lang="en-US" dirty="0">
                <a:ea typeface="+mn-lt"/>
                <a:cs typeface="+mn-lt"/>
              </a:rPr>
              <a:t>In this task, a shared spreadsheet is created using </a:t>
            </a:r>
            <a:r>
              <a:rPr lang="en-US" b="1" dirty="0">
                <a:ea typeface="+mn-lt"/>
                <a:cs typeface="+mn-lt"/>
              </a:rPr>
              <a:t>LibreOffice Calc</a:t>
            </a:r>
            <a:r>
              <a:rPr lang="en-US" dirty="0">
                <a:ea typeface="+mn-lt"/>
                <a:cs typeface="+mn-lt"/>
              </a:rPr>
              <a:t>, which is a spreadsheet application based on </a:t>
            </a:r>
            <a:r>
              <a:rPr lang="en-US" b="1" dirty="0">
                <a:ea typeface="+mn-lt"/>
                <a:cs typeface="+mn-lt"/>
              </a:rPr>
              <a:t>open-source software</a:t>
            </a:r>
            <a:r>
              <a:rPr lang="en-US" dirty="0">
                <a:ea typeface="+mn-lt"/>
                <a:cs typeface="+mn-lt"/>
              </a:rPr>
              <a:t>. LibreOffice Calc works on a </a:t>
            </a:r>
            <a:r>
              <a:rPr lang="en-US" b="1" dirty="0">
                <a:ea typeface="+mn-lt"/>
                <a:cs typeface="+mn-lt"/>
              </a:rPr>
              <a:t>cell-based spreadsheet system</a:t>
            </a:r>
            <a:r>
              <a:rPr lang="en-US" dirty="0">
                <a:ea typeface="+mn-lt"/>
                <a:cs typeface="+mn-lt"/>
              </a:rPr>
              <a:t>, where data is </a:t>
            </a:r>
            <a:r>
              <a:rPr lang="en-US" dirty="0" err="1">
                <a:ea typeface="+mn-lt"/>
                <a:cs typeface="+mn-lt"/>
              </a:rPr>
              <a:t>organised</a:t>
            </a:r>
            <a:r>
              <a:rPr lang="en-US" dirty="0">
                <a:ea typeface="+mn-lt"/>
                <a:cs typeface="+mn-lt"/>
              </a:rPr>
              <a:t> in rows and columns. The spreadsheet is shared to allow multiple classmates to collaborate on the same file. Comments are added to cells to improve communication and clarity while working on the project. The </a:t>
            </a:r>
            <a:r>
              <a:rPr lang="en-US" b="1" dirty="0">
                <a:ea typeface="+mn-lt"/>
                <a:cs typeface="+mn-lt"/>
              </a:rPr>
              <a:t>Track Changes</a:t>
            </a:r>
            <a:r>
              <a:rPr lang="en-US" dirty="0">
                <a:ea typeface="+mn-lt"/>
                <a:cs typeface="+mn-lt"/>
              </a:rPr>
              <a:t> feature of LibreOffice Calc is used to record all edits made by different users. These changes are reviewed and either accepted or rejected as required. This ensures proper collaboration, transparency, and effective management of group work.</a:t>
            </a:r>
          </a:p>
          <a:p>
            <a:endParaRPr lang="en-US" dirty="0"/>
          </a:p>
          <a:p>
            <a:endParaRPr lang="en-US" dirty="0"/>
          </a:p>
        </p:txBody>
      </p:sp>
      <p:pic>
        <p:nvPicPr>
          <p:cNvPr id="6" name="Picture 5" descr="A green square with white and green icons&#10;&#10;AI-generated content may be incorrect.">
            <a:extLst>
              <a:ext uri="{FF2B5EF4-FFF2-40B4-BE49-F238E27FC236}">
                <a16:creationId xmlns:a16="http://schemas.microsoft.com/office/drawing/2014/main" id="{A0D2382D-4BCB-EF7F-FECC-5986F5FA9153}"/>
              </a:ext>
            </a:extLst>
          </p:cNvPr>
          <p:cNvPicPr>
            <a:picLocks noChangeAspect="1"/>
          </p:cNvPicPr>
          <p:nvPr/>
        </p:nvPicPr>
        <p:blipFill>
          <a:blip r:embed="rId2"/>
          <a:stretch>
            <a:fillRect/>
          </a:stretch>
        </p:blipFill>
        <p:spPr>
          <a:xfrm>
            <a:off x="4763787" y="8556244"/>
            <a:ext cx="1143053" cy="1191247"/>
          </a:xfrm>
          <a:prstGeom prst="rect">
            <a:avLst/>
          </a:prstGeom>
        </p:spPr>
      </p:pic>
    </p:spTree>
    <p:extLst>
      <p:ext uri="{BB962C8B-B14F-4D97-AF65-F5344CB8AC3E}">
        <p14:creationId xmlns:p14="http://schemas.microsoft.com/office/powerpoint/2010/main" val="295951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9AD3A8-55AC-E25B-CB1D-97FFB19A6D9A}"/>
              </a:ext>
            </a:extLst>
          </p:cNvPr>
          <p:cNvSpPr txBox="1"/>
          <p:nvPr/>
        </p:nvSpPr>
        <p:spPr>
          <a:xfrm>
            <a:off x="186547" y="0"/>
            <a:ext cx="626797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Q11 Consider the following Product table and perform these tasks:</a:t>
            </a:r>
          </a:p>
          <a:p>
            <a:pPr marL="228600" indent="-228600">
              <a:buFont typeface=""/>
              <a:buChar char="•"/>
            </a:pPr>
            <a:r>
              <a:rPr lang="en-US" b="1" dirty="0"/>
              <a:t>Sort the Product table by Price in descending order.</a:t>
            </a:r>
          </a:p>
          <a:p>
            <a:pPr marL="228600" indent="-228600">
              <a:buFont typeface=""/>
              <a:buChar char="•"/>
            </a:pPr>
            <a:r>
              <a:rPr lang="en-US" b="1" dirty="0"/>
              <a:t>Use a wildcard to create a query that retrieves all products where the ProductName starts with letter ‘T’.</a:t>
            </a:r>
          </a:p>
          <a:p>
            <a:pPr marL="228600" indent="-228600">
              <a:buFont typeface=""/>
              <a:buChar char="•"/>
            </a:pPr>
            <a:r>
              <a:rPr lang="en-US" b="1" dirty="0"/>
              <a:t>Generate a report based on the Product table.</a:t>
            </a:r>
          </a:p>
          <a:p>
            <a:pPr marL="228600" indent="-228600">
              <a:buFont typeface=""/>
              <a:buChar char="•"/>
            </a:pPr>
            <a:r>
              <a:rPr lang="en-US" b="1" dirty="0"/>
              <a:t>Format the report to show products in ascending order of </a:t>
            </a:r>
            <a:r>
              <a:rPr lang="en-US" b="1" dirty="0" err="1"/>
              <a:t>ProductID</a:t>
            </a:r>
            <a:r>
              <a:rPr lang="en-US" b="1" dirty="0"/>
              <a:t>.</a:t>
            </a:r>
          </a:p>
          <a:p>
            <a:pPr marL="228600" indent="-228600">
              <a:buFont typeface=""/>
              <a:buChar char="•"/>
            </a:pPr>
            <a:r>
              <a:rPr lang="en-US" b="1" dirty="0"/>
              <a:t>Add the page number in the footer of the report.</a:t>
            </a:r>
          </a:p>
        </p:txBody>
      </p:sp>
      <p:pic>
        <p:nvPicPr>
          <p:cNvPr id="5" name="Picture 4" descr="A screenshot of a computer&#10;&#10;AI-generated content may be incorrect.">
            <a:extLst>
              <a:ext uri="{FF2B5EF4-FFF2-40B4-BE49-F238E27FC236}">
                <a16:creationId xmlns:a16="http://schemas.microsoft.com/office/drawing/2014/main" id="{3E270B23-8C6A-45B2-6BC0-D99E3D98F270}"/>
              </a:ext>
            </a:extLst>
          </p:cNvPr>
          <p:cNvPicPr>
            <a:picLocks noChangeAspect="1"/>
          </p:cNvPicPr>
          <p:nvPr/>
        </p:nvPicPr>
        <p:blipFill>
          <a:blip r:embed="rId2"/>
          <a:stretch>
            <a:fillRect/>
          </a:stretch>
        </p:blipFill>
        <p:spPr>
          <a:xfrm>
            <a:off x="0" y="2851215"/>
            <a:ext cx="6855681" cy="4203570"/>
          </a:xfrm>
          <a:prstGeom prst="rect">
            <a:avLst/>
          </a:prstGeom>
        </p:spPr>
      </p:pic>
      <p:sp>
        <p:nvSpPr>
          <p:cNvPr id="11" name="TextBox 10">
            <a:extLst>
              <a:ext uri="{FF2B5EF4-FFF2-40B4-BE49-F238E27FC236}">
                <a16:creationId xmlns:a16="http://schemas.microsoft.com/office/drawing/2014/main" id="{F909768E-8C87-766D-0240-3D491FFCE162}"/>
              </a:ext>
            </a:extLst>
          </p:cNvPr>
          <p:cNvSpPr txBox="1"/>
          <p:nvPr/>
        </p:nvSpPr>
        <p:spPr>
          <a:xfrm>
            <a:off x="55964" y="7088778"/>
            <a:ext cx="6659720"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ea typeface="+mn-lt"/>
                <a:cs typeface="+mn-lt"/>
              </a:rPr>
              <a:t>Software:</a:t>
            </a:r>
            <a:r>
              <a:rPr lang="en-US" sz="2000" dirty="0">
                <a:ea typeface="+mn-lt"/>
                <a:cs typeface="+mn-lt"/>
              </a:rPr>
              <a:t> LibreOffice Base</a:t>
            </a:r>
            <a:br>
              <a:rPr lang="en-US" sz="2000" dirty="0">
                <a:ea typeface="+mn-lt"/>
                <a:cs typeface="+mn-lt"/>
              </a:rPr>
            </a:br>
            <a:r>
              <a:rPr lang="en-US" sz="2000" dirty="0">
                <a:ea typeface="+mn-lt"/>
                <a:cs typeface="+mn-lt"/>
              </a:rPr>
              <a:t> </a:t>
            </a:r>
            <a:r>
              <a:rPr lang="en-US" sz="2000" b="1" dirty="0">
                <a:ea typeface="+mn-lt"/>
                <a:cs typeface="+mn-lt"/>
              </a:rPr>
              <a:t>Base:</a:t>
            </a:r>
            <a:r>
              <a:rPr lang="en-US" sz="2000" dirty="0">
                <a:ea typeface="+mn-lt"/>
                <a:cs typeface="+mn-lt"/>
              </a:rPr>
              <a:t> Open-source database management system</a:t>
            </a:r>
            <a:endParaRPr lang="en-US" sz="2000" dirty="0"/>
          </a:p>
          <a:p>
            <a:r>
              <a:rPr lang="en-US" sz="2000" b="1" dirty="0"/>
              <a:t>A. Create Database</a:t>
            </a:r>
            <a:endParaRPr lang="en-US" sz="2000" dirty="0"/>
          </a:p>
          <a:p>
            <a:r>
              <a:rPr lang="en-US" sz="2000" b="1" dirty="0">
                <a:ea typeface="+mn-lt"/>
                <a:cs typeface="+mn-lt"/>
              </a:rPr>
              <a:t>Step 1:</a:t>
            </a:r>
            <a:r>
              <a:rPr lang="en-US" sz="2000" dirty="0">
                <a:ea typeface="+mn-lt"/>
                <a:cs typeface="+mn-lt"/>
              </a:rPr>
              <a:t> Open </a:t>
            </a:r>
            <a:r>
              <a:rPr lang="en-US" sz="2000" b="1" dirty="0">
                <a:ea typeface="+mn-lt"/>
                <a:cs typeface="+mn-lt"/>
              </a:rPr>
              <a:t>LibreOffice Base</a:t>
            </a:r>
            <a:r>
              <a:rPr lang="en-US" sz="2000" dirty="0">
                <a:ea typeface="+mn-lt"/>
                <a:cs typeface="+mn-lt"/>
              </a:rPr>
              <a:t>.</a:t>
            </a:r>
            <a:endParaRPr lang="en-US" sz="2000" dirty="0"/>
          </a:p>
          <a:p>
            <a:r>
              <a:rPr lang="en-US" sz="2000" b="1" dirty="0">
                <a:ea typeface="+mn-lt"/>
                <a:cs typeface="+mn-lt"/>
              </a:rPr>
              <a:t>Step 2:</a:t>
            </a:r>
            <a:r>
              <a:rPr lang="en-US" sz="2000" dirty="0">
                <a:ea typeface="+mn-lt"/>
                <a:cs typeface="+mn-lt"/>
              </a:rPr>
              <a:t> Select </a:t>
            </a:r>
            <a:r>
              <a:rPr lang="en-US" sz="2000" b="1" dirty="0">
                <a:ea typeface="+mn-lt"/>
                <a:cs typeface="+mn-lt"/>
              </a:rPr>
              <a:t>Create a new database</a:t>
            </a:r>
            <a:r>
              <a:rPr lang="en-US" sz="2000" dirty="0">
                <a:ea typeface="+mn-lt"/>
                <a:cs typeface="+mn-lt"/>
              </a:rPr>
              <a:t> and click </a:t>
            </a:r>
            <a:r>
              <a:rPr lang="en-US" sz="2000" b="1" dirty="0">
                <a:ea typeface="+mn-lt"/>
                <a:cs typeface="+mn-lt"/>
              </a:rPr>
              <a:t>Next</a:t>
            </a:r>
            <a:r>
              <a:rPr lang="en-US" sz="2000" dirty="0">
                <a:ea typeface="+mn-lt"/>
                <a:cs typeface="+mn-lt"/>
              </a:rPr>
              <a:t>.</a:t>
            </a:r>
          </a:p>
          <a:p>
            <a:r>
              <a:rPr lang="en-US" sz="2000" b="1" dirty="0">
                <a:ea typeface="+mn-lt"/>
                <a:cs typeface="+mn-lt"/>
              </a:rPr>
              <a:t>Step 3:</a:t>
            </a:r>
            <a:r>
              <a:rPr lang="en-US" sz="2000" dirty="0">
                <a:ea typeface="+mn-lt"/>
                <a:cs typeface="+mn-lt"/>
              </a:rPr>
              <a:t> Choose </a:t>
            </a:r>
            <a:r>
              <a:rPr lang="en-US" sz="2000" b="1" dirty="0">
                <a:ea typeface="+mn-lt"/>
                <a:cs typeface="+mn-lt"/>
              </a:rPr>
              <a:t>Yes, register the database</a:t>
            </a:r>
            <a:r>
              <a:rPr lang="en-US" sz="2000" dirty="0">
                <a:ea typeface="+mn-lt"/>
                <a:cs typeface="+mn-lt"/>
              </a:rPr>
              <a:t> and click </a:t>
            </a:r>
            <a:r>
              <a:rPr lang="en-US" sz="2000" b="1" dirty="0">
                <a:ea typeface="+mn-lt"/>
                <a:cs typeface="+mn-lt"/>
              </a:rPr>
              <a:t>Finish</a:t>
            </a:r>
            <a:r>
              <a:rPr lang="en-US" sz="2000" dirty="0">
                <a:ea typeface="+mn-lt"/>
                <a:cs typeface="+mn-lt"/>
              </a:rPr>
              <a:t>.</a:t>
            </a:r>
            <a:endParaRPr lang="en-US" sz="2000" dirty="0"/>
          </a:p>
          <a:p>
            <a:r>
              <a:rPr lang="en-US" sz="2000" b="1" dirty="0">
                <a:ea typeface="+mn-lt"/>
                <a:cs typeface="+mn-lt"/>
              </a:rPr>
              <a:t>Step 4:</a:t>
            </a:r>
            <a:r>
              <a:rPr lang="en-US" sz="2000" dirty="0">
                <a:ea typeface="+mn-lt"/>
                <a:cs typeface="+mn-lt"/>
              </a:rPr>
              <a:t> Save the database with a suitable name (e.g. </a:t>
            </a:r>
            <a:r>
              <a:rPr lang="en-US" sz="2000" b="1" dirty="0">
                <a:ea typeface="+mn-lt"/>
                <a:cs typeface="+mn-lt"/>
              </a:rPr>
              <a:t>Q11.odb</a:t>
            </a:r>
            <a:r>
              <a:rPr lang="en-US" sz="2000" dirty="0">
                <a:ea typeface="+mn-lt"/>
                <a:cs typeface="+mn-lt"/>
              </a:rPr>
              <a:t>).</a:t>
            </a:r>
            <a:endParaRPr lang="en-US" sz="2000" dirty="0"/>
          </a:p>
          <a:p>
            <a:pPr algn="l"/>
            <a:endParaRPr lang="en-US" sz="2000" dirty="0"/>
          </a:p>
        </p:txBody>
      </p:sp>
    </p:spTree>
    <p:extLst>
      <p:ext uri="{BB962C8B-B14F-4D97-AF65-F5344CB8AC3E}">
        <p14:creationId xmlns:p14="http://schemas.microsoft.com/office/powerpoint/2010/main" val="3745635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28E5CFE-C3F9-2B7B-6FEE-E74B8FB37487}"/>
              </a:ext>
            </a:extLst>
          </p:cNvPr>
          <p:cNvGraphicFramePr>
            <a:graphicFrameLocks noGrp="1"/>
          </p:cNvGraphicFramePr>
          <p:nvPr>
            <p:extLst>
              <p:ext uri="{D42A27DB-BD31-4B8C-83A1-F6EECF244321}">
                <p14:modId xmlns:p14="http://schemas.microsoft.com/office/powerpoint/2010/main" val="1497989122"/>
              </p:ext>
            </p:extLst>
          </p:nvPr>
        </p:nvGraphicFramePr>
        <p:xfrm>
          <a:off x="0" y="1323401"/>
          <a:ext cx="6858000" cy="1828800"/>
        </p:xfrm>
        <a:graphic>
          <a:graphicData uri="http://schemas.openxmlformats.org/drawingml/2006/table">
            <a:tbl>
              <a:tblPr bandRow="1">
                <a:tableStyleId>{5C22544A-7EE6-4342-B048-85BDC9FD1C3A}</a:tableStyleId>
              </a:tblPr>
              <a:tblGrid>
                <a:gridCol w="3429000">
                  <a:extLst>
                    <a:ext uri="{9D8B030D-6E8A-4147-A177-3AD203B41FA5}">
                      <a16:colId xmlns:a16="http://schemas.microsoft.com/office/drawing/2014/main" val="4230373924"/>
                    </a:ext>
                  </a:extLst>
                </a:gridCol>
                <a:gridCol w="3429000">
                  <a:extLst>
                    <a:ext uri="{9D8B030D-6E8A-4147-A177-3AD203B41FA5}">
                      <a16:colId xmlns:a16="http://schemas.microsoft.com/office/drawing/2014/main" val="835809221"/>
                    </a:ext>
                  </a:extLst>
                </a:gridCol>
              </a:tblGrid>
              <a:tr h="0">
                <a:tc>
                  <a:txBody>
                    <a:bodyPr/>
                    <a:lstStyle/>
                    <a:p>
                      <a:pPr>
                        <a:buNone/>
                      </a:pPr>
                      <a:r>
                        <a:rPr lang="en-US"/>
                        <a:t>Field Name</a:t>
                      </a:r>
                    </a:p>
                  </a:txBody>
                  <a:tcPr anchor="ctr">
                    <a:lnL>
                      <a:noFill/>
                    </a:lnL>
                    <a:lnR>
                      <a:noFill/>
                    </a:lnR>
                    <a:lnT>
                      <a:noFill/>
                    </a:lnT>
                    <a:lnB>
                      <a:noFill/>
                    </a:lnB>
                    <a:noFill/>
                  </a:tcPr>
                </a:tc>
                <a:tc>
                  <a:txBody>
                    <a:bodyPr/>
                    <a:lstStyle/>
                    <a:p>
                      <a:pPr>
                        <a:buNone/>
                      </a:pPr>
                      <a:r>
                        <a:rPr lang="en-US"/>
                        <a:t>Data Type</a:t>
                      </a:r>
                    </a:p>
                  </a:txBody>
                  <a:tcPr anchor="ctr">
                    <a:lnL>
                      <a:noFill/>
                    </a:lnL>
                    <a:lnR>
                      <a:noFill/>
                    </a:lnR>
                    <a:lnT>
                      <a:noFill/>
                    </a:lnT>
                    <a:lnB>
                      <a:noFill/>
                    </a:lnB>
                    <a:noFill/>
                  </a:tcPr>
                </a:tc>
                <a:extLst>
                  <a:ext uri="{0D108BD9-81ED-4DB2-BD59-A6C34878D82A}">
                    <a16:rowId xmlns:a16="http://schemas.microsoft.com/office/drawing/2014/main" val="2850902090"/>
                  </a:ext>
                </a:extLst>
              </a:tr>
              <a:tr h="0">
                <a:tc>
                  <a:txBody>
                    <a:bodyPr/>
                    <a:lstStyle/>
                    <a:p>
                      <a:pPr>
                        <a:buNone/>
                      </a:pPr>
                      <a:r>
                        <a:rPr lang="en-US"/>
                        <a:t>PRODUCTID</a:t>
                      </a:r>
                    </a:p>
                  </a:txBody>
                  <a:tcPr anchor="ctr">
                    <a:lnL>
                      <a:noFill/>
                    </a:lnL>
                    <a:lnR>
                      <a:noFill/>
                    </a:lnR>
                    <a:lnT>
                      <a:noFill/>
                    </a:lnT>
                    <a:lnB>
                      <a:noFill/>
                    </a:lnB>
                    <a:noFill/>
                  </a:tcPr>
                </a:tc>
                <a:tc>
                  <a:txBody>
                    <a:bodyPr/>
                    <a:lstStyle/>
                    <a:p>
                      <a:pPr>
                        <a:buNone/>
                      </a:pPr>
                      <a:r>
                        <a:rPr lang="en-US"/>
                        <a:t>Integer</a:t>
                      </a:r>
                    </a:p>
                  </a:txBody>
                  <a:tcPr anchor="ctr">
                    <a:lnL>
                      <a:noFill/>
                    </a:lnL>
                    <a:lnR>
                      <a:noFill/>
                    </a:lnR>
                    <a:lnT>
                      <a:noFill/>
                    </a:lnT>
                    <a:lnB>
                      <a:noFill/>
                    </a:lnB>
                    <a:noFill/>
                  </a:tcPr>
                </a:tc>
                <a:extLst>
                  <a:ext uri="{0D108BD9-81ED-4DB2-BD59-A6C34878D82A}">
                    <a16:rowId xmlns:a16="http://schemas.microsoft.com/office/drawing/2014/main" val="248624526"/>
                  </a:ext>
                </a:extLst>
              </a:tr>
              <a:tr h="0">
                <a:tc>
                  <a:txBody>
                    <a:bodyPr/>
                    <a:lstStyle/>
                    <a:p>
                      <a:pPr>
                        <a:buNone/>
                      </a:pPr>
                      <a:r>
                        <a:rPr lang="en-US"/>
                        <a:t>PRODUCTNAME</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2625868069"/>
                  </a:ext>
                </a:extLst>
              </a:tr>
              <a:tr h="0">
                <a:tc>
                  <a:txBody>
                    <a:bodyPr/>
                    <a:lstStyle/>
                    <a:p>
                      <a:pPr>
                        <a:buNone/>
                      </a:pPr>
                      <a:r>
                        <a:rPr lang="en-US"/>
                        <a:t>CATEGORY</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2873040339"/>
                  </a:ext>
                </a:extLst>
              </a:tr>
              <a:tr h="0">
                <a:tc>
                  <a:txBody>
                    <a:bodyPr/>
                    <a:lstStyle/>
                    <a:p>
                      <a:pPr>
                        <a:buNone/>
                      </a:pPr>
                      <a:r>
                        <a:rPr lang="en-US"/>
                        <a:t>PRICE</a:t>
                      </a:r>
                    </a:p>
                  </a:txBody>
                  <a:tcPr anchor="ctr">
                    <a:lnL>
                      <a:noFill/>
                    </a:lnL>
                    <a:lnR>
                      <a:noFill/>
                    </a:lnR>
                    <a:lnT>
                      <a:noFill/>
                    </a:lnT>
                    <a:lnB>
                      <a:noFill/>
                    </a:lnB>
                    <a:noFill/>
                  </a:tcPr>
                </a:tc>
                <a:tc>
                  <a:txBody>
                    <a:bodyPr/>
                    <a:lstStyle/>
                    <a:p>
                      <a:pPr>
                        <a:buNone/>
                      </a:pPr>
                      <a:r>
                        <a:rPr lang="en-US"/>
                        <a:t>Integer</a:t>
                      </a:r>
                    </a:p>
                  </a:txBody>
                  <a:tcPr anchor="ctr">
                    <a:lnL>
                      <a:noFill/>
                    </a:lnL>
                    <a:lnR>
                      <a:noFill/>
                    </a:lnR>
                    <a:lnT>
                      <a:noFill/>
                    </a:lnT>
                    <a:lnB>
                      <a:noFill/>
                    </a:lnB>
                    <a:noFill/>
                  </a:tcPr>
                </a:tc>
                <a:extLst>
                  <a:ext uri="{0D108BD9-81ED-4DB2-BD59-A6C34878D82A}">
                    <a16:rowId xmlns:a16="http://schemas.microsoft.com/office/drawing/2014/main" val="2400877565"/>
                  </a:ext>
                </a:extLst>
              </a:tr>
            </a:tbl>
          </a:graphicData>
        </a:graphic>
      </p:graphicFrame>
      <p:sp>
        <p:nvSpPr>
          <p:cNvPr id="7" name="TextBox 6">
            <a:extLst>
              <a:ext uri="{FF2B5EF4-FFF2-40B4-BE49-F238E27FC236}">
                <a16:creationId xmlns:a16="http://schemas.microsoft.com/office/drawing/2014/main" id="{6B9F9DE8-94B8-9709-20E1-4949C19A587E}"/>
              </a:ext>
            </a:extLst>
          </p:cNvPr>
          <p:cNvSpPr txBox="1"/>
          <p:nvPr/>
        </p:nvSpPr>
        <p:spPr>
          <a:xfrm>
            <a:off x="0" y="0"/>
            <a:ext cx="6858000"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900" b="1" dirty="0"/>
              <a:t>B. Create Table using Design View</a:t>
            </a:r>
          </a:p>
          <a:p>
            <a:r>
              <a:rPr lang="en-US" sz="1900" b="1" dirty="0"/>
              <a:t>Step 5:</a:t>
            </a:r>
            <a:r>
              <a:rPr lang="en-US" sz="1900" dirty="0"/>
              <a:t> Click on </a:t>
            </a:r>
            <a:r>
              <a:rPr lang="en-US" sz="1900" b="1" dirty="0"/>
              <a:t>Tables → Create Table in Design View</a:t>
            </a:r>
            <a:r>
              <a:rPr lang="en-US" sz="1900" dirty="0"/>
              <a:t>.</a:t>
            </a:r>
          </a:p>
          <a:p>
            <a:r>
              <a:rPr lang="en-US" sz="1900" b="1" dirty="0"/>
              <a:t>Step 6:</a:t>
            </a:r>
            <a:r>
              <a:rPr lang="en-US" sz="1900" dirty="0"/>
              <a:t> Create the following fields:</a:t>
            </a:r>
          </a:p>
          <a:p>
            <a:endParaRPr lang="en-US" sz="1900" dirty="0"/>
          </a:p>
        </p:txBody>
      </p:sp>
      <p:sp>
        <p:nvSpPr>
          <p:cNvPr id="8" name="TextBox 7">
            <a:extLst>
              <a:ext uri="{FF2B5EF4-FFF2-40B4-BE49-F238E27FC236}">
                <a16:creationId xmlns:a16="http://schemas.microsoft.com/office/drawing/2014/main" id="{84C0D852-2290-EFA6-6237-9597E948B002}"/>
              </a:ext>
            </a:extLst>
          </p:cNvPr>
          <p:cNvSpPr txBox="1"/>
          <p:nvPr/>
        </p:nvSpPr>
        <p:spPr>
          <a:xfrm>
            <a:off x="55945" y="3431295"/>
            <a:ext cx="6843942" cy="44781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1900" b="1" baseline="0" dirty="0">
                <a:latin typeface="Aptos"/>
                <a:ea typeface="Segoe UI"/>
                <a:cs typeface="Segoe UI"/>
              </a:rPr>
              <a:t>Step 7:</a:t>
            </a:r>
            <a:r>
              <a:rPr lang="en-US" sz="1900" baseline="0" dirty="0">
                <a:latin typeface="Aptos"/>
                <a:ea typeface="Segoe UI"/>
                <a:cs typeface="Segoe UI"/>
              </a:rPr>
              <a:t> Set </a:t>
            </a:r>
            <a:r>
              <a:rPr lang="en-US" sz="1900" b="1" baseline="0" dirty="0">
                <a:latin typeface="Aptos"/>
                <a:ea typeface="Segoe UI"/>
                <a:cs typeface="Segoe UI"/>
              </a:rPr>
              <a:t>PRODUCTID</a:t>
            </a:r>
            <a:r>
              <a:rPr lang="en-US" sz="1900" baseline="0" dirty="0">
                <a:latin typeface="Aptos"/>
                <a:ea typeface="Segoe UI"/>
                <a:cs typeface="Segoe UI"/>
              </a:rPr>
              <a:t> as the </a:t>
            </a:r>
            <a:r>
              <a:rPr lang="en-US" sz="1900" b="1" baseline="0" dirty="0">
                <a:latin typeface="Aptos"/>
                <a:ea typeface="Segoe UI"/>
                <a:cs typeface="Segoe UI"/>
              </a:rPr>
              <a:t>Primary Key</a:t>
            </a:r>
            <a:r>
              <a:rPr lang="en-US" sz="1900" baseline="0" dirty="0">
                <a:latin typeface="Aptos"/>
                <a:ea typeface="Segoe UI"/>
                <a:cs typeface="Segoe UI"/>
              </a:rPr>
              <a:t>.</a:t>
            </a:r>
            <a:r>
              <a:rPr lang="en-US" sz="1900" dirty="0">
                <a:latin typeface="Aptos"/>
                <a:ea typeface="Segoe UI"/>
                <a:cs typeface="Segoe UI"/>
              </a:rPr>
              <a:t>​</a:t>
            </a:r>
          </a:p>
          <a:p>
            <a:pPr rtl="0"/>
            <a:r>
              <a:rPr lang="en-US" sz="1900" b="1" baseline="0" dirty="0">
                <a:latin typeface="Aptos"/>
                <a:ea typeface="Segoe UI"/>
                <a:cs typeface="Segoe UI"/>
              </a:rPr>
              <a:t>Step 8:</a:t>
            </a:r>
            <a:r>
              <a:rPr lang="en-US" sz="1900" baseline="0" dirty="0">
                <a:latin typeface="Aptos"/>
                <a:ea typeface="Segoe UI"/>
                <a:cs typeface="Segoe UI"/>
              </a:rPr>
              <a:t> Save the table as </a:t>
            </a:r>
            <a:r>
              <a:rPr lang="en-US" sz="1900" b="1" baseline="0" dirty="0">
                <a:latin typeface="Aptos"/>
                <a:ea typeface="Segoe UI"/>
                <a:cs typeface="Segoe UI"/>
              </a:rPr>
              <a:t>PRODUCT</a:t>
            </a:r>
            <a:r>
              <a:rPr lang="en-US" sz="1900" baseline="0" dirty="0">
                <a:latin typeface="Aptos"/>
                <a:ea typeface="Segoe UI"/>
                <a:cs typeface="Segoe UI"/>
              </a:rPr>
              <a:t>.</a:t>
            </a:r>
            <a:r>
              <a:rPr lang="en-US" sz="1900" dirty="0">
                <a:latin typeface="Aptos"/>
                <a:ea typeface="Segoe UI"/>
                <a:cs typeface="Segoe UI"/>
              </a:rPr>
              <a:t>​</a:t>
            </a:r>
          </a:p>
          <a:p>
            <a:endParaRPr lang="en-US" sz="1900" dirty="0">
              <a:latin typeface="Aptos"/>
              <a:ea typeface="Segoe UI"/>
              <a:cs typeface="Segoe UI"/>
            </a:endParaRPr>
          </a:p>
          <a:p>
            <a:r>
              <a:rPr lang="en-US" sz="1900" dirty="0">
                <a:latin typeface="Aptos"/>
                <a:ea typeface="Segoe UI"/>
                <a:cs typeface="Segoe UI"/>
              </a:rPr>
              <a:t>​</a:t>
            </a:r>
            <a:r>
              <a:rPr lang="en-US" sz="1900" b="1" dirty="0"/>
              <a:t>C. Enter Records</a:t>
            </a:r>
            <a:endParaRPr lang="en-US" sz="1900" dirty="0">
              <a:latin typeface="Aptos"/>
              <a:ea typeface="Segoe UI"/>
              <a:cs typeface="Segoe UI"/>
            </a:endParaRPr>
          </a:p>
          <a:p>
            <a:r>
              <a:rPr lang="en-US" sz="1900" b="1" dirty="0">
                <a:ea typeface="+mn-lt"/>
                <a:cs typeface="+mn-lt"/>
              </a:rPr>
              <a:t>Step 9:</a:t>
            </a:r>
            <a:r>
              <a:rPr lang="en-US" sz="1900" dirty="0">
                <a:ea typeface="+mn-lt"/>
                <a:cs typeface="+mn-lt"/>
              </a:rPr>
              <a:t> Open the </a:t>
            </a:r>
            <a:r>
              <a:rPr lang="en-US" sz="1900" b="1" dirty="0">
                <a:ea typeface="+mn-lt"/>
                <a:cs typeface="+mn-lt"/>
              </a:rPr>
              <a:t>PRODUCT</a:t>
            </a:r>
            <a:r>
              <a:rPr lang="en-US" sz="1900" dirty="0">
                <a:ea typeface="+mn-lt"/>
                <a:cs typeface="+mn-lt"/>
              </a:rPr>
              <a:t> table in </a:t>
            </a:r>
            <a:r>
              <a:rPr lang="en-US" sz="1900" b="1" dirty="0">
                <a:ea typeface="+mn-lt"/>
                <a:cs typeface="+mn-lt"/>
              </a:rPr>
              <a:t>Data View</a:t>
            </a:r>
            <a:r>
              <a:rPr lang="en-US" sz="1900" dirty="0">
                <a:ea typeface="+mn-lt"/>
                <a:cs typeface="+mn-lt"/>
              </a:rPr>
              <a:t>.</a:t>
            </a:r>
            <a:endParaRPr lang="en-US" sz="1900"/>
          </a:p>
          <a:p>
            <a:r>
              <a:rPr lang="en-US" sz="1900" b="1" dirty="0">
                <a:ea typeface="+mn-lt"/>
                <a:cs typeface="+mn-lt"/>
              </a:rPr>
              <a:t>Step 10:</a:t>
            </a:r>
            <a:r>
              <a:rPr lang="en-US" sz="1900" dirty="0">
                <a:ea typeface="+mn-lt"/>
                <a:cs typeface="+mn-lt"/>
              </a:rPr>
              <a:t> Enter the given product records and save the table.</a:t>
            </a:r>
            <a:br>
              <a:rPr lang="en-US" sz="1900" dirty="0"/>
            </a:br>
            <a:endParaRPr lang="en-US" sz="1900"/>
          </a:p>
          <a:p>
            <a:r>
              <a:rPr lang="en-US" sz="1900" b="1" dirty="0"/>
              <a:t>D. Query (Sort by Price – Descending) – Design View</a:t>
            </a:r>
            <a:endParaRPr lang="en-US" sz="1900"/>
          </a:p>
          <a:p>
            <a:r>
              <a:rPr lang="en-US" sz="1900" b="1" dirty="0">
                <a:ea typeface="+mn-lt"/>
                <a:cs typeface="+mn-lt"/>
              </a:rPr>
              <a:t>Step 11:</a:t>
            </a:r>
            <a:r>
              <a:rPr lang="en-US" sz="1900" dirty="0">
                <a:ea typeface="+mn-lt"/>
                <a:cs typeface="+mn-lt"/>
              </a:rPr>
              <a:t> Click </a:t>
            </a:r>
            <a:r>
              <a:rPr lang="en-US" sz="1900" b="1" dirty="0">
                <a:ea typeface="+mn-lt"/>
                <a:cs typeface="+mn-lt"/>
              </a:rPr>
              <a:t>Queries → Create Query in Design View</a:t>
            </a:r>
            <a:r>
              <a:rPr lang="en-US" sz="1900" dirty="0">
                <a:ea typeface="+mn-lt"/>
                <a:cs typeface="+mn-lt"/>
              </a:rPr>
              <a:t>.</a:t>
            </a:r>
            <a:endParaRPr lang="en-US" sz="1900"/>
          </a:p>
          <a:p>
            <a:r>
              <a:rPr lang="en-US" sz="1900" b="1" dirty="0">
                <a:ea typeface="+mn-lt"/>
                <a:cs typeface="+mn-lt"/>
              </a:rPr>
              <a:t>Step 12:</a:t>
            </a:r>
            <a:r>
              <a:rPr lang="en-US" sz="1900" dirty="0">
                <a:ea typeface="+mn-lt"/>
                <a:cs typeface="+mn-lt"/>
              </a:rPr>
              <a:t> Add the </a:t>
            </a:r>
            <a:r>
              <a:rPr lang="en-US" sz="1900" b="1" dirty="0">
                <a:ea typeface="+mn-lt"/>
                <a:cs typeface="+mn-lt"/>
              </a:rPr>
              <a:t>PRODUCT</a:t>
            </a:r>
            <a:r>
              <a:rPr lang="en-US" sz="1900" dirty="0">
                <a:ea typeface="+mn-lt"/>
                <a:cs typeface="+mn-lt"/>
              </a:rPr>
              <a:t> table and click </a:t>
            </a:r>
            <a:r>
              <a:rPr lang="en-US" sz="1900" b="1" dirty="0">
                <a:ea typeface="+mn-lt"/>
                <a:cs typeface="+mn-lt"/>
              </a:rPr>
              <a:t>Close</a:t>
            </a:r>
            <a:r>
              <a:rPr lang="en-US" sz="1900" dirty="0">
                <a:ea typeface="+mn-lt"/>
                <a:cs typeface="+mn-lt"/>
              </a:rPr>
              <a:t>.</a:t>
            </a:r>
            <a:endParaRPr lang="en-US" sz="1900"/>
          </a:p>
          <a:p>
            <a:r>
              <a:rPr lang="en-US" sz="1900" b="1" dirty="0">
                <a:ea typeface="+mn-lt"/>
                <a:cs typeface="+mn-lt"/>
              </a:rPr>
              <a:t>Step 13:</a:t>
            </a:r>
            <a:r>
              <a:rPr lang="en-US" sz="1900" dirty="0">
                <a:ea typeface="+mn-lt"/>
                <a:cs typeface="+mn-lt"/>
              </a:rPr>
              <a:t> Drag all fields to the query grid.</a:t>
            </a:r>
            <a:endParaRPr lang="en-US" sz="1900"/>
          </a:p>
          <a:p>
            <a:r>
              <a:rPr lang="en-US" sz="1900" b="1" dirty="0">
                <a:ea typeface="+mn-lt"/>
                <a:cs typeface="+mn-lt"/>
              </a:rPr>
              <a:t>Step 14:</a:t>
            </a:r>
            <a:r>
              <a:rPr lang="en-US" sz="1900" dirty="0">
                <a:ea typeface="+mn-lt"/>
                <a:cs typeface="+mn-lt"/>
              </a:rPr>
              <a:t> In the </a:t>
            </a:r>
            <a:r>
              <a:rPr lang="en-US" sz="1900" b="1" dirty="0">
                <a:ea typeface="+mn-lt"/>
                <a:cs typeface="+mn-lt"/>
              </a:rPr>
              <a:t>Sort</a:t>
            </a:r>
            <a:r>
              <a:rPr lang="en-US" sz="1900" dirty="0">
                <a:ea typeface="+mn-lt"/>
                <a:cs typeface="+mn-lt"/>
              </a:rPr>
              <a:t> row of </a:t>
            </a:r>
            <a:r>
              <a:rPr lang="en-US" sz="1900" b="1" dirty="0">
                <a:ea typeface="+mn-lt"/>
                <a:cs typeface="+mn-lt"/>
              </a:rPr>
              <a:t>PRICE</a:t>
            </a:r>
            <a:r>
              <a:rPr lang="en-US" sz="1900" dirty="0">
                <a:ea typeface="+mn-lt"/>
                <a:cs typeface="+mn-lt"/>
              </a:rPr>
              <a:t>, select </a:t>
            </a:r>
            <a:r>
              <a:rPr lang="en-US" sz="1900" b="1" dirty="0">
                <a:ea typeface="+mn-lt"/>
                <a:cs typeface="+mn-lt"/>
              </a:rPr>
              <a:t>Descending</a:t>
            </a:r>
            <a:r>
              <a:rPr lang="en-US" sz="1900" dirty="0">
                <a:ea typeface="+mn-lt"/>
                <a:cs typeface="+mn-lt"/>
              </a:rPr>
              <a:t>.</a:t>
            </a:r>
            <a:endParaRPr lang="en-US" sz="1900"/>
          </a:p>
          <a:p>
            <a:r>
              <a:rPr lang="en-US" sz="1900" b="1" dirty="0">
                <a:ea typeface="+mn-lt"/>
                <a:cs typeface="+mn-lt"/>
              </a:rPr>
              <a:t>Step 15:</a:t>
            </a:r>
            <a:r>
              <a:rPr lang="en-US" sz="1900" dirty="0">
                <a:ea typeface="+mn-lt"/>
                <a:cs typeface="+mn-lt"/>
              </a:rPr>
              <a:t> Click </a:t>
            </a:r>
            <a:r>
              <a:rPr lang="en-US" sz="1900" b="1" dirty="0">
                <a:ea typeface="+mn-lt"/>
                <a:cs typeface="+mn-lt"/>
              </a:rPr>
              <a:t>Run Query</a:t>
            </a:r>
            <a:r>
              <a:rPr lang="en-US" sz="1900" dirty="0">
                <a:ea typeface="+mn-lt"/>
                <a:cs typeface="+mn-lt"/>
              </a:rPr>
              <a:t> and save it as</a:t>
            </a:r>
            <a:br>
              <a:rPr lang="en-US" sz="1900" dirty="0">
                <a:ea typeface="+mn-lt"/>
                <a:cs typeface="+mn-lt"/>
              </a:rPr>
            </a:br>
            <a:r>
              <a:rPr lang="en-US" sz="1900" dirty="0">
                <a:ea typeface="+mn-lt"/>
                <a:cs typeface="+mn-lt"/>
              </a:rPr>
              <a:t> </a:t>
            </a:r>
            <a:r>
              <a:rPr lang="en-US" sz="1900" b="1" dirty="0">
                <a:ea typeface="+mn-lt"/>
                <a:cs typeface="+mn-lt"/>
              </a:rPr>
              <a:t>descending order price product table</a:t>
            </a:r>
            <a:r>
              <a:rPr lang="en-US" sz="1900" dirty="0">
                <a:ea typeface="+mn-lt"/>
                <a:cs typeface="+mn-lt"/>
              </a:rPr>
              <a:t>.</a:t>
            </a:r>
            <a:endParaRPr lang="en-US" sz="1900"/>
          </a:p>
          <a:p>
            <a:endParaRPr lang="en-US" sz="1900" dirty="0">
              <a:cs typeface="Segoe UI"/>
            </a:endParaRPr>
          </a:p>
        </p:txBody>
      </p:sp>
      <p:sp>
        <p:nvSpPr>
          <p:cNvPr id="9" name="TextBox 8">
            <a:extLst>
              <a:ext uri="{FF2B5EF4-FFF2-40B4-BE49-F238E27FC236}">
                <a16:creationId xmlns:a16="http://schemas.microsoft.com/office/drawing/2014/main" id="{A2025761-50C8-C9BF-0B60-DC57A8BAF5DE}"/>
              </a:ext>
            </a:extLst>
          </p:cNvPr>
          <p:cNvSpPr txBox="1"/>
          <p:nvPr/>
        </p:nvSpPr>
        <p:spPr>
          <a:xfrm>
            <a:off x="52255" y="7903167"/>
            <a:ext cx="6452326" cy="21390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900" b="1" dirty="0"/>
              <a:t>E. Query (Wildcard – ProductName starts with T)</a:t>
            </a:r>
            <a:endParaRPr lang="en-US" sz="1900" dirty="0"/>
          </a:p>
          <a:p>
            <a:r>
              <a:rPr lang="en-US" sz="1900" b="1" dirty="0">
                <a:ea typeface="+mn-lt"/>
                <a:cs typeface="+mn-lt"/>
              </a:rPr>
              <a:t>Step 16:</a:t>
            </a:r>
            <a:r>
              <a:rPr lang="en-US" sz="1900" dirty="0">
                <a:ea typeface="+mn-lt"/>
                <a:cs typeface="+mn-lt"/>
              </a:rPr>
              <a:t> Create a new query in </a:t>
            </a:r>
            <a:r>
              <a:rPr lang="en-US" sz="1900" b="1" dirty="0">
                <a:ea typeface="+mn-lt"/>
                <a:cs typeface="+mn-lt"/>
              </a:rPr>
              <a:t>Design View</a:t>
            </a:r>
            <a:r>
              <a:rPr lang="en-US" sz="1900" dirty="0">
                <a:ea typeface="+mn-lt"/>
                <a:cs typeface="+mn-lt"/>
              </a:rPr>
              <a:t>.</a:t>
            </a:r>
            <a:endParaRPr lang="en-US" sz="1900" dirty="0"/>
          </a:p>
          <a:p>
            <a:r>
              <a:rPr lang="en-US" sz="1900" b="1" dirty="0">
                <a:ea typeface="+mn-lt"/>
                <a:cs typeface="+mn-lt"/>
              </a:rPr>
              <a:t>Step 17:</a:t>
            </a:r>
            <a:r>
              <a:rPr lang="en-US" sz="1900" dirty="0">
                <a:ea typeface="+mn-lt"/>
                <a:cs typeface="+mn-lt"/>
              </a:rPr>
              <a:t> Add the </a:t>
            </a:r>
            <a:r>
              <a:rPr lang="en-US" sz="1900" b="1" dirty="0">
                <a:ea typeface="+mn-lt"/>
                <a:cs typeface="+mn-lt"/>
              </a:rPr>
              <a:t>PRODUCT</a:t>
            </a:r>
            <a:r>
              <a:rPr lang="en-US" sz="1900" dirty="0">
                <a:ea typeface="+mn-lt"/>
                <a:cs typeface="+mn-lt"/>
              </a:rPr>
              <a:t> table.</a:t>
            </a:r>
            <a:endParaRPr lang="en-US" sz="1900" dirty="0"/>
          </a:p>
          <a:p>
            <a:r>
              <a:rPr lang="en-US" sz="1900" b="1" dirty="0">
                <a:ea typeface="+mn-lt"/>
                <a:cs typeface="+mn-lt"/>
              </a:rPr>
              <a:t>Step 18:</a:t>
            </a:r>
            <a:r>
              <a:rPr lang="en-US" sz="1900" dirty="0">
                <a:ea typeface="+mn-lt"/>
                <a:cs typeface="+mn-lt"/>
              </a:rPr>
              <a:t> Drag required fields to the grid.</a:t>
            </a:r>
            <a:endParaRPr lang="en-US" sz="1900" dirty="0"/>
          </a:p>
          <a:p>
            <a:r>
              <a:rPr lang="en-US" sz="1900" b="1" dirty="0">
                <a:ea typeface="+mn-lt"/>
                <a:cs typeface="+mn-lt"/>
              </a:rPr>
              <a:t>Step 19:</a:t>
            </a:r>
            <a:r>
              <a:rPr lang="en-US" sz="1900" dirty="0">
                <a:ea typeface="+mn-lt"/>
                <a:cs typeface="+mn-lt"/>
              </a:rPr>
              <a:t> In the </a:t>
            </a:r>
            <a:r>
              <a:rPr lang="en-US" sz="1900" b="1" dirty="0">
                <a:ea typeface="+mn-lt"/>
                <a:cs typeface="+mn-lt"/>
              </a:rPr>
              <a:t>Criteria</a:t>
            </a:r>
            <a:r>
              <a:rPr lang="en-US" sz="1900" dirty="0">
                <a:ea typeface="+mn-lt"/>
                <a:cs typeface="+mn-lt"/>
              </a:rPr>
              <a:t> row under </a:t>
            </a:r>
            <a:r>
              <a:rPr lang="en-US" sz="1900" b="1" dirty="0">
                <a:ea typeface="+mn-lt"/>
                <a:cs typeface="+mn-lt"/>
              </a:rPr>
              <a:t>PRODUCTNAME</a:t>
            </a:r>
            <a:r>
              <a:rPr lang="en-US" sz="1900" dirty="0">
                <a:ea typeface="+mn-lt"/>
                <a:cs typeface="+mn-lt"/>
              </a:rPr>
              <a:t>, type:</a:t>
            </a:r>
            <a:endParaRPr lang="en-US" sz="1900" dirty="0"/>
          </a:p>
          <a:p>
            <a:r>
              <a:rPr lang="en-US" sz="1900" dirty="0">
                <a:latin typeface="Consolas"/>
              </a:rPr>
              <a:t>LIKE 'T%'</a:t>
            </a:r>
          </a:p>
          <a:p>
            <a:endParaRPr lang="en-US" sz="1900" dirty="0"/>
          </a:p>
        </p:txBody>
      </p:sp>
    </p:spTree>
    <p:extLst>
      <p:ext uri="{BB962C8B-B14F-4D97-AF65-F5344CB8AC3E}">
        <p14:creationId xmlns:p14="http://schemas.microsoft.com/office/powerpoint/2010/main" val="3158576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D5FA65-A290-481C-3E7D-BE217C1F897A}"/>
              </a:ext>
            </a:extLst>
          </p:cNvPr>
          <p:cNvSpPr txBox="1"/>
          <p:nvPr/>
        </p:nvSpPr>
        <p:spPr>
          <a:xfrm>
            <a:off x="130538" y="18648"/>
            <a:ext cx="6564216" cy="80483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900" b="1" dirty="0"/>
              <a:t>Step 20:</a:t>
            </a:r>
            <a:r>
              <a:rPr lang="en-US" sz="1900" dirty="0"/>
              <a:t> Run and save the query as</a:t>
            </a:r>
            <a:br>
              <a:rPr lang="en-US" sz="1900" dirty="0"/>
            </a:br>
            <a:r>
              <a:rPr lang="en-US" sz="1900" dirty="0"/>
              <a:t> </a:t>
            </a:r>
            <a:r>
              <a:rPr lang="en-US" sz="1900" b="1" dirty="0"/>
              <a:t>Wildcard query start with T</a:t>
            </a:r>
            <a:r>
              <a:rPr lang="en-US" sz="1900" dirty="0"/>
              <a:t>.</a:t>
            </a:r>
          </a:p>
          <a:p>
            <a:endParaRPr lang="en-US" sz="1900" dirty="0"/>
          </a:p>
          <a:p>
            <a:r>
              <a:rPr lang="en-US" sz="2000" b="1" dirty="0"/>
              <a:t>F. Create Report using Wizard</a:t>
            </a:r>
            <a:endParaRPr lang="en-US" dirty="0"/>
          </a:p>
          <a:p>
            <a:r>
              <a:rPr lang="en-US" sz="2000" b="1" dirty="0"/>
              <a:t>Step 21:</a:t>
            </a:r>
            <a:r>
              <a:rPr lang="en-US" sz="2000" dirty="0"/>
              <a:t> Click </a:t>
            </a:r>
            <a:r>
              <a:rPr lang="en-US" sz="2000" b="1" dirty="0"/>
              <a:t>Reports → Use Wizard to Create Report</a:t>
            </a:r>
            <a:r>
              <a:rPr lang="en-US" sz="2000" dirty="0"/>
              <a:t>.</a:t>
            </a:r>
          </a:p>
          <a:p>
            <a:r>
              <a:rPr lang="en-US" sz="2000" b="1" dirty="0"/>
              <a:t>Step 22:</a:t>
            </a:r>
            <a:r>
              <a:rPr lang="en-US" sz="2000" dirty="0"/>
              <a:t> Select </a:t>
            </a:r>
            <a:r>
              <a:rPr lang="en-US" sz="2000" b="1" dirty="0"/>
              <a:t>PRODUCT table</a:t>
            </a:r>
            <a:r>
              <a:rPr lang="en-US" sz="2000" dirty="0"/>
              <a:t> and move all fields to the report.</a:t>
            </a:r>
          </a:p>
          <a:p>
            <a:r>
              <a:rPr lang="en-US" sz="2000" b="1" dirty="0"/>
              <a:t>Step 23:</a:t>
            </a:r>
            <a:r>
              <a:rPr lang="en-US" sz="2000" dirty="0"/>
              <a:t> Click </a:t>
            </a:r>
            <a:r>
              <a:rPr lang="en-US" sz="2000" b="1" dirty="0"/>
              <a:t>Next</a:t>
            </a:r>
            <a:r>
              <a:rPr lang="en-US" sz="2000" dirty="0"/>
              <a:t> and select </a:t>
            </a:r>
            <a:r>
              <a:rPr lang="en-US" sz="2000" b="1" dirty="0"/>
              <a:t>PRODUCTID</a:t>
            </a:r>
            <a:r>
              <a:rPr lang="en-US" sz="2000" dirty="0"/>
              <a:t> for sorting in </a:t>
            </a:r>
            <a:r>
              <a:rPr lang="en-US" sz="2000" b="1" dirty="0"/>
              <a:t>Ascending order</a:t>
            </a:r>
            <a:r>
              <a:rPr lang="en-US" sz="2000" dirty="0"/>
              <a:t>.</a:t>
            </a:r>
          </a:p>
          <a:p>
            <a:r>
              <a:rPr lang="en-US" sz="2000" b="1" dirty="0"/>
              <a:t>Step 24:</a:t>
            </a:r>
            <a:r>
              <a:rPr lang="en-US" sz="2000" dirty="0"/>
              <a:t> Choose a report layout and click </a:t>
            </a:r>
            <a:r>
              <a:rPr lang="en-US" sz="2000" b="1" dirty="0"/>
              <a:t>Next</a:t>
            </a:r>
            <a:r>
              <a:rPr lang="en-US" sz="2000" dirty="0"/>
              <a:t>.</a:t>
            </a:r>
          </a:p>
          <a:p>
            <a:r>
              <a:rPr lang="en-US" sz="2000" b="1" dirty="0"/>
              <a:t>Step 25:</a:t>
            </a:r>
            <a:r>
              <a:rPr lang="en-US" sz="2000" dirty="0"/>
              <a:t> Give a suitable report name and click </a:t>
            </a:r>
            <a:r>
              <a:rPr lang="en-US" sz="2000" b="1" dirty="0"/>
              <a:t>Finish</a:t>
            </a:r>
            <a:r>
              <a:rPr lang="en-US" sz="2000" dirty="0"/>
              <a:t>.</a:t>
            </a:r>
          </a:p>
          <a:p>
            <a:endParaRPr lang="en-US" sz="2000" dirty="0"/>
          </a:p>
          <a:p>
            <a:r>
              <a:rPr lang="en-US" sz="2000" b="1" dirty="0"/>
              <a:t>G. Add Page Number in Footer</a:t>
            </a:r>
          </a:p>
          <a:p>
            <a:r>
              <a:rPr lang="en-US" sz="2000" b="1" dirty="0"/>
              <a:t>Step 26:</a:t>
            </a:r>
            <a:r>
              <a:rPr lang="en-US" sz="2000" dirty="0"/>
              <a:t> Open the report in </a:t>
            </a:r>
            <a:r>
              <a:rPr lang="en-US" sz="2000" b="1" dirty="0"/>
              <a:t>Edit Mode</a:t>
            </a:r>
            <a:r>
              <a:rPr lang="en-US" sz="2000" dirty="0"/>
              <a:t>.</a:t>
            </a:r>
          </a:p>
          <a:p>
            <a:r>
              <a:rPr lang="en-US" sz="2000" b="1" dirty="0"/>
              <a:t>Step 27:</a:t>
            </a:r>
            <a:r>
              <a:rPr lang="en-US" sz="2000" dirty="0"/>
              <a:t> Click </a:t>
            </a:r>
            <a:r>
              <a:rPr lang="en-US" sz="2000" b="1" dirty="0"/>
              <a:t>Insert → Page Number</a:t>
            </a:r>
            <a:r>
              <a:rPr lang="en-US" sz="2000" dirty="0"/>
              <a:t>.</a:t>
            </a:r>
          </a:p>
          <a:p>
            <a:r>
              <a:rPr lang="en-US" sz="2000" b="1" dirty="0"/>
              <a:t>Step 28:</a:t>
            </a:r>
            <a:r>
              <a:rPr lang="en-US" sz="2000" dirty="0"/>
              <a:t> Place the page number in the </a:t>
            </a:r>
            <a:r>
              <a:rPr lang="en-US" sz="2000" b="1" dirty="0"/>
              <a:t>Footer</a:t>
            </a:r>
            <a:r>
              <a:rPr lang="en-US" sz="2000" dirty="0"/>
              <a:t> section.</a:t>
            </a:r>
          </a:p>
          <a:p>
            <a:r>
              <a:rPr lang="en-US" sz="2000" b="1" dirty="0"/>
              <a:t>Step 29:</a:t>
            </a:r>
            <a:r>
              <a:rPr lang="en-US" sz="2000" dirty="0"/>
              <a:t> Save and close the report.</a:t>
            </a:r>
          </a:p>
          <a:p>
            <a:endParaRPr lang="en-US" sz="2000" dirty="0"/>
          </a:p>
          <a:p>
            <a:r>
              <a:rPr lang="en-US" sz="2000" b="1" dirty="0"/>
              <a:t>Result</a:t>
            </a:r>
          </a:p>
          <a:p>
            <a:r>
              <a:rPr lang="en-US" sz="2000" dirty="0"/>
              <a:t>The PRODUCT table is created, sorted, queried using wildcard, and a report is generated with </a:t>
            </a:r>
            <a:r>
              <a:rPr lang="en-US" sz="2000" err="1"/>
              <a:t>ProductID</a:t>
            </a:r>
            <a:r>
              <a:rPr lang="en-US" sz="2000" dirty="0"/>
              <a:t> in ascending order and page number in the footer.</a:t>
            </a:r>
          </a:p>
          <a:p>
            <a:endParaRPr lang="en-US" sz="2000" dirty="0"/>
          </a:p>
          <a:p>
            <a:r>
              <a:rPr lang="en-US" sz="2000" b="1" dirty="0"/>
              <a:t>Conclusion</a:t>
            </a:r>
          </a:p>
          <a:p>
            <a:r>
              <a:rPr lang="en-US" sz="2000" dirty="0"/>
              <a:t>LibreOffice Base helps in creating tables, queries and reports efficiently using Design View and Wizard tools.</a:t>
            </a:r>
          </a:p>
        </p:txBody>
      </p:sp>
      <p:pic>
        <p:nvPicPr>
          <p:cNvPr id="5" name="Picture 4" descr="LibreOffice Base - Wikipedia">
            <a:extLst>
              <a:ext uri="{FF2B5EF4-FFF2-40B4-BE49-F238E27FC236}">
                <a16:creationId xmlns:a16="http://schemas.microsoft.com/office/drawing/2014/main" id="{B1F1F1E4-4E38-BB49-9B82-150D78CD463A}"/>
              </a:ext>
            </a:extLst>
          </p:cNvPr>
          <p:cNvPicPr>
            <a:picLocks noChangeAspect="1"/>
          </p:cNvPicPr>
          <p:nvPr/>
        </p:nvPicPr>
        <p:blipFill>
          <a:blip r:embed="rId2"/>
          <a:stretch>
            <a:fillRect/>
          </a:stretch>
        </p:blipFill>
        <p:spPr>
          <a:xfrm>
            <a:off x="5042349" y="8189204"/>
            <a:ext cx="1181688" cy="1165953"/>
          </a:xfrm>
          <a:prstGeom prst="rect">
            <a:avLst/>
          </a:prstGeom>
        </p:spPr>
      </p:pic>
    </p:spTree>
    <p:extLst>
      <p:ext uri="{BB962C8B-B14F-4D97-AF65-F5344CB8AC3E}">
        <p14:creationId xmlns:p14="http://schemas.microsoft.com/office/powerpoint/2010/main" val="1545584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DE3196-CEFF-8DC9-4569-F266236CA1F9}"/>
              </a:ext>
            </a:extLst>
          </p:cNvPr>
          <p:cNvSpPr txBox="1"/>
          <p:nvPr/>
        </p:nvSpPr>
        <p:spPr>
          <a:xfrm>
            <a:off x="6156044" y="2760892"/>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 name="TextBox 2">
            <a:extLst>
              <a:ext uri="{FF2B5EF4-FFF2-40B4-BE49-F238E27FC236}">
                <a16:creationId xmlns:a16="http://schemas.microsoft.com/office/drawing/2014/main" id="{CF00C872-A0AC-E0CA-24AE-F44635E50E77}"/>
              </a:ext>
            </a:extLst>
          </p:cNvPr>
          <p:cNvSpPr txBox="1"/>
          <p:nvPr/>
        </p:nvSpPr>
        <p:spPr>
          <a:xfrm>
            <a:off x="5677" y="-769"/>
            <a:ext cx="6657156"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Q12</a:t>
            </a:r>
            <a:r>
              <a:rPr lang="en-US" b="1">
                <a:ea typeface="+mn-lt"/>
                <a:cs typeface="+mn-lt"/>
              </a:rPr>
              <a:t> You are tasked with </a:t>
            </a:r>
            <a:r>
              <a:rPr lang="en-US" b="1" err="1">
                <a:ea typeface="+mn-lt"/>
                <a:cs typeface="+mn-lt"/>
              </a:rPr>
              <a:t>organising</a:t>
            </a:r>
            <a:r>
              <a:rPr lang="en-US" b="1" dirty="0">
                <a:ea typeface="+mn-lt"/>
                <a:cs typeface="+mn-lt"/>
              </a:rPr>
              <a:t> student marks data in a spreadsheet and automating the calculation of total marks using a macro named “</a:t>
            </a:r>
            <a:r>
              <a:rPr lang="en-US" b="1" err="1">
                <a:ea typeface="+mn-lt"/>
                <a:cs typeface="+mn-lt"/>
              </a:rPr>
              <a:t>TotalMarks</a:t>
            </a:r>
            <a:r>
              <a:rPr lang="en-US" b="1" dirty="0">
                <a:ea typeface="+mn-lt"/>
                <a:cs typeface="+mn-lt"/>
              </a:rPr>
              <a:t>”.</a:t>
            </a:r>
            <a:endParaRPr lang="en-US" b="1" dirty="0"/>
          </a:p>
          <a:p>
            <a:pPr marL="285750" indent="-285750">
              <a:buFont typeface="Arial"/>
              <a:buChar char="•"/>
            </a:pPr>
            <a:r>
              <a:rPr lang="en-US" b="1" dirty="0">
                <a:ea typeface="+mn-lt"/>
                <a:cs typeface="+mn-lt"/>
              </a:rPr>
              <a:t>Set up a spreadsheet with three columns: Student Name in column A, Subject in column B, and Marks Obtained in column C. Ensure data starts from row 2.</a:t>
            </a:r>
            <a:endParaRPr lang="en-US" b="1" dirty="0"/>
          </a:p>
          <a:p>
            <a:pPr marL="285750" indent="-285750">
              <a:buFont typeface="Arial"/>
              <a:buChar char="•"/>
            </a:pPr>
            <a:r>
              <a:rPr lang="en-US" b="1" dirty="0">
                <a:ea typeface="+mn-lt"/>
                <a:cs typeface="+mn-lt"/>
              </a:rPr>
              <a:t>Develop a macro named “</a:t>
            </a:r>
            <a:r>
              <a:rPr lang="en-US" b="1" err="1">
                <a:ea typeface="+mn-lt"/>
                <a:cs typeface="+mn-lt"/>
              </a:rPr>
              <a:t>TotalMarks</a:t>
            </a:r>
            <a:r>
              <a:rPr lang="en-US" b="1" dirty="0">
                <a:ea typeface="+mn-lt"/>
                <a:cs typeface="+mn-lt"/>
              </a:rPr>
              <a:t>” that iterates through each row of the spreadsheet (starting from row 2) to calculate the total marks obtained by each student.</a:t>
            </a:r>
            <a:endParaRPr lang="en-US" b="1" dirty="0"/>
          </a:p>
          <a:p>
            <a:pPr marL="285750" indent="-285750">
              <a:buFont typeface="Arial"/>
              <a:buChar char="•"/>
            </a:pPr>
            <a:r>
              <a:rPr lang="en-US" b="1" dirty="0">
                <a:ea typeface="+mn-lt"/>
                <a:cs typeface="+mn-lt"/>
              </a:rPr>
              <a:t>For each student, sum up the marks obtained from all subjects listed.</a:t>
            </a:r>
            <a:endParaRPr lang="en-US" b="1" dirty="0"/>
          </a:p>
          <a:p>
            <a:pPr marL="285750" indent="-285750">
              <a:buFont typeface="Arial"/>
              <a:buChar char="•"/>
            </a:pPr>
            <a:r>
              <a:rPr lang="en-US" b="1" dirty="0">
                <a:ea typeface="+mn-lt"/>
                <a:cs typeface="+mn-lt"/>
              </a:rPr>
              <a:t>Display the total marks for each student in column D, starting from row 2.</a:t>
            </a:r>
            <a:endParaRPr lang="en-US" b="1" dirty="0"/>
          </a:p>
          <a:p>
            <a:pPr marL="285750" indent="-285750">
              <a:buFont typeface="Arial"/>
              <a:buChar char="•"/>
            </a:pPr>
            <a:r>
              <a:rPr lang="en-US" b="1" dirty="0">
                <a:ea typeface="+mn-lt"/>
                <a:cs typeface="+mn-lt"/>
              </a:rPr>
              <a:t>Execute the macro to automatically calculate and populate the total marks for each student based on the data provided in the spreadsheet.</a:t>
            </a:r>
            <a:endParaRPr lang="en-US" b="1" dirty="0"/>
          </a:p>
          <a:p>
            <a:pPr algn="l"/>
            <a:endParaRPr lang="en-US" b="1" dirty="0"/>
          </a:p>
        </p:txBody>
      </p:sp>
      <p:pic>
        <p:nvPicPr>
          <p:cNvPr id="4" name="Picture 3" descr="A screenshot of a computer&#10;&#10;AI-generated content may be incorrect.">
            <a:extLst>
              <a:ext uri="{FF2B5EF4-FFF2-40B4-BE49-F238E27FC236}">
                <a16:creationId xmlns:a16="http://schemas.microsoft.com/office/drawing/2014/main" id="{E03A8E62-8710-5E0C-7FDC-58C44FC7CDB3}"/>
              </a:ext>
            </a:extLst>
          </p:cNvPr>
          <p:cNvPicPr>
            <a:picLocks noChangeAspect="1"/>
          </p:cNvPicPr>
          <p:nvPr/>
        </p:nvPicPr>
        <p:blipFill>
          <a:blip r:embed="rId2"/>
          <a:stretch>
            <a:fillRect/>
          </a:stretch>
        </p:blipFill>
        <p:spPr>
          <a:xfrm>
            <a:off x="0" y="4588600"/>
            <a:ext cx="6855681" cy="3307074"/>
          </a:xfrm>
          <a:prstGeom prst="rect">
            <a:avLst/>
          </a:prstGeom>
        </p:spPr>
      </p:pic>
      <p:sp>
        <p:nvSpPr>
          <p:cNvPr id="5" name="TextBox 4">
            <a:extLst>
              <a:ext uri="{FF2B5EF4-FFF2-40B4-BE49-F238E27FC236}">
                <a16:creationId xmlns:a16="http://schemas.microsoft.com/office/drawing/2014/main" id="{EAEB3F26-9F61-4E30-2B57-8FBB65FAAA7D}"/>
              </a:ext>
            </a:extLst>
          </p:cNvPr>
          <p:cNvSpPr txBox="1"/>
          <p:nvPr/>
        </p:nvSpPr>
        <p:spPr>
          <a:xfrm>
            <a:off x="3582" y="7870736"/>
            <a:ext cx="665972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Software:</a:t>
            </a:r>
            <a:r>
              <a:rPr lang="en-US"/>
              <a:t> LibreOffice Calc</a:t>
            </a:r>
          </a:p>
          <a:p>
            <a:r>
              <a:rPr lang="en-US" b="1"/>
              <a:t>Step 1:</a:t>
            </a:r>
            <a:r>
              <a:rPr lang="en-US"/>
              <a:t> Open </a:t>
            </a:r>
            <a:r>
              <a:rPr lang="en-US" b="1"/>
              <a:t>LibreOffice Calc</a:t>
            </a:r>
            <a:r>
              <a:rPr lang="en-US"/>
              <a:t> and create a new spreadsheet.</a:t>
            </a:r>
          </a:p>
          <a:p>
            <a:r>
              <a:rPr lang="en-US" b="1"/>
              <a:t>Step 2:</a:t>
            </a:r>
            <a:r>
              <a:rPr lang="en-US"/>
              <a:t> In Row 1, enter the headings:</a:t>
            </a:r>
          </a:p>
          <a:p>
            <a:pPr marL="228600" indent="-228600">
              <a:buFont typeface=""/>
              <a:buChar char="•"/>
            </a:pPr>
            <a:r>
              <a:rPr lang="en-US" b="1"/>
              <a:t>A1:</a:t>
            </a:r>
            <a:r>
              <a:rPr lang="en-US"/>
              <a:t> Student Name</a:t>
            </a:r>
          </a:p>
          <a:p>
            <a:pPr marL="228600" indent="-228600">
              <a:buFont typeface=""/>
              <a:buChar char="•"/>
            </a:pPr>
            <a:r>
              <a:rPr lang="en-US" b="1"/>
              <a:t>B1:</a:t>
            </a:r>
            <a:r>
              <a:rPr lang="en-US"/>
              <a:t> Subject</a:t>
            </a:r>
          </a:p>
          <a:p>
            <a:pPr marL="228600" indent="-228600">
              <a:buFont typeface=""/>
              <a:buChar char="•"/>
            </a:pPr>
            <a:r>
              <a:rPr lang="en-US" b="1"/>
              <a:t>C1:</a:t>
            </a:r>
            <a:r>
              <a:rPr lang="en-US"/>
              <a:t> Marks Obtained</a:t>
            </a:r>
          </a:p>
          <a:p>
            <a:pPr marL="228600" indent="-228600">
              <a:buFont typeface=""/>
              <a:buChar char="•"/>
            </a:pPr>
            <a:r>
              <a:rPr lang="en-US" b="1"/>
              <a:t>D1:</a:t>
            </a:r>
            <a:r>
              <a:rPr lang="en-US"/>
              <a:t> Total Marks</a:t>
            </a:r>
          </a:p>
        </p:txBody>
      </p:sp>
    </p:spTree>
    <p:extLst>
      <p:ext uri="{BB962C8B-B14F-4D97-AF65-F5344CB8AC3E}">
        <p14:creationId xmlns:p14="http://schemas.microsoft.com/office/powerpoint/2010/main" val="2170471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5D7EE0-B994-9D4E-BB0A-5B4802128396}"/>
              </a:ext>
            </a:extLst>
          </p:cNvPr>
          <p:cNvSpPr txBox="1"/>
          <p:nvPr/>
        </p:nvSpPr>
        <p:spPr>
          <a:xfrm>
            <a:off x="74619" y="74618"/>
            <a:ext cx="6603756"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4:</a:t>
            </a:r>
            <a:r>
              <a:rPr lang="en-US" dirty="0"/>
              <a:t> Click on </a:t>
            </a:r>
            <a:r>
              <a:rPr lang="en-US" b="1" dirty="0"/>
              <a:t>Tools → Macros → Organize Macros → LibreOffice Basic</a:t>
            </a:r>
            <a:r>
              <a:rPr lang="en-US" dirty="0"/>
              <a:t>.</a:t>
            </a:r>
          </a:p>
          <a:p>
            <a:r>
              <a:rPr lang="en-US" b="1" dirty="0"/>
              <a:t>Step 5:</a:t>
            </a:r>
            <a:r>
              <a:rPr lang="en-US" dirty="0"/>
              <a:t> Create a new module and write a macro named </a:t>
            </a:r>
            <a:r>
              <a:rPr lang="en-US" b="1" dirty="0" err="1"/>
              <a:t>TotalMarks</a:t>
            </a:r>
            <a:r>
              <a:rPr lang="en-US" dirty="0"/>
              <a:t>.</a:t>
            </a:r>
          </a:p>
          <a:p>
            <a:r>
              <a:rPr lang="en-US" b="1" dirty="0"/>
              <a:t>Step 6:</a:t>
            </a:r>
            <a:r>
              <a:rPr lang="en-US" dirty="0"/>
              <a:t> Program the macro to read marks from </a:t>
            </a:r>
            <a:r>
              <a:rPr lang="en-US" b="1" dirty="0"/>
              <a:t>Column C</a:t>
            </a:r>
            <a:r>
              <a:rPr lang="en-US" dirty="0"/>
              <a:t> and calculate the cumulative total of all subjects.</a:t>
            </a:r>
          </a:p>
          <a:p>
            <a:r>
              <a:rPr lang="en-US" b="1" dirty="0"/>
              <a:t>Step 7:</a:t>
            </a:r>
            <a:r>
              <a:rPr lang="en-US" dirty="0"/>
              <a:t> Display the calculated total marks in </a:t>
            </a:r>
            <a:r>
              <a:rPr lang="en-US" b="1" dirty="0"/>
              <a:t>Column D</a:t>
            </a:r>
            <a:r>
              <a:rPr lang="en-US" dirty="0"/>
              <a:t> for each row.</a:t>
            </a:r>
          </a:p>
          <a:p>
            <a:r>
              <a:rPr lang="en-US" b="1" dirty="0"/>
              <a:t>Step 8:</a:t>
            </a:r>
            <a:r>
              <a:rPr lang="en-US" dirty="0"/>
              <a:t> Save and close the Macro editor.</a:t>
            </a:r>
          </a:p>
          <a:p>
            <a:r>
              <a:rPr lang="en-US" b="1" dirty="0"/>
              <a:t>Step 9:</a:t>
            </a:r>
            <a:r>
              <a:rPr lang="en-US" dirty="0"/>
              <a:t> Run the macro using </a:t>
            </a:r>
            <a:r>
              <a:rPr lang="en-US" b="1" dirty="0"/>
              <a:t>Tools → Macros → Run Macro</a:t>
            </a:r>
            <a:r>
              <a:rPr lang="en-US" dirty="0"/>
              <a:t> and select </a:t>
            </a:r>
            <a:r>
              <a:rPr lang="en-US" b="1" dirty="0" err="1"/>
              <a:t>TotalMarks</a:t>
            </a:r>
            <a:r>
              <a:rPr lang="en-US" dirty="0"/>
              <a:t>.</a:t>
            </a:r>
          </a:p>
          <a:p>
            <a:endParaRPr lang="en-US" dirty="0"/>
          </a:p>
          <a:p>
            <a:r>
              <a:rPr lang="en-US" b="1" dirty="0"/>
              <a:t>Result</a:t>
            </a:r>
          </a:p>
          <a:p>
            <a:r>
              <a:rPr lang="en-US" dirty="0"/>
              <a:t>The total marks of the </a:t>
            </a:r>
            <a:r>
              <a:rPr lang="en-US" b="1" dirty="0"/>
              <a:t>single student</a:t>
            </a:r>
            <a:r>
              <a:rPr lang="en-US" dirty="0"/>
              <a:t> across all subjects are calculated automatically.</a:t>
            </a:r>
          </a:p>
          <a:p>
            <a:endParaRPr lang="en-US" dirty="0"/>
          </a:p>
          <a:p>
            <a:r>
              <a:rPr lang="en-US" b="1" dirty="0"/>
              <a:t>Conclusion</a:t>
            </a:r>
          </a:p>
          <a:p>
            <a:r>
              <a:rPr lang="en-US" dirty="0"/>
              <a:t>The macro </a:t>
            </a:r>
            <a:r>
              <a:rPr lang="en-US" dirty="0" err="1"/>
              <a:t>TotalMarks</a:t>
            </a:r>
            <a:r>
              <a:rPr lang="en-US" dirty="0"/>
              <a:t> is used to calculate the total marks of one student studying multiple subjects.</a:t>
            </a:r>
          </a:p>
        </p:txBody>
      </p:sp>
      <p:cxnSp>
        <p:nvCxnSpPr>
          <p:cNvPr id="5" name="Straight Arrow Connector 4">
            <a:extLst>
              <a:ext uri="{FF2B5EF4-FFF2-40B4-BE49-F238E27FC236}">
                <a16:creationId xmlns:a16="http://schemas.microsoft.com/office/drawing/2014/main" id="{2D177891-1539-ECCD-DB8C-2EBF477BFBCF}"/>
              </a:ext>
            </a:extLst>
          </p:cNvPr>
          <p:cNvCxnSpPr/>
          <p:nvPr/>
        </p:nvCxnSpPr>
        <p:spPr>
          <a:xfrm>
            <a:off x="-21493" y="5519247"/>
            <a:ext cx="6907908" cy="39847"/>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09F3A670-3101-7AFE-D578-74BBBAADF4EF}"/>
              </a:ext>
            </a:extLst>
          </p:cNvPr>
          <p:cNvSpPr txBox="1"/>
          <p:nvPr/>
        </p:nvSpPr>
        <p:spPr>
          <a:xfrm>
            <a:off x="-7909" y="5634482"/>
            <a:ext cx="688148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Q13 </a:t>
            </a:r>
            <a:r>
              <a:rPr lang="en-US" b="1" dirty="0">
                <a:ea typeface="+mn-lt"/>
                <a:cs typeface="+mn-lt"/>
              </a:rPr>
              <a:t>You have received two versions of a financial report from different teams. You need to identify discrepancies and reconcile the differences between the two sheets. How would you do this task </a:t>
            </a:r>
            <a:r>
              <a:rPr lang="en-US" b="1">
                <a:ea typeface="+mn-lt"/>
                <a:cs typeface="+mn-lt"/>
              </a:rPr>
              <a:t>in LibreOffice Calc?</a:t>
            </a:r>
            <a:endParaRPr lang="en-US" b="1" dirty="0"/>
          </a:p>
          <a:p>
            <a:endParaRPr lang="en-US" b="1" dirty="0"/>
          </a:p>
        </p:txBody>
      </p:sp>
      <p:sp>
        <p:nvSpPr>
          <p:cNvPr id="7" name="TextBox 6">
            <a:extLst>
              <a:ext uri="{FF2B5EF4-FFF2-40B4-BE49-F238E27FC236}">
                <a16:creationId xmlns:a16="http://schemas.microsoft.com/office/drawing/2014/main" id="{4B8BC617-FF79-A747-57EE-5A83659086AB}"/>
              </a:ext>
            </a:extLst>
          </p:cNvPr>
          <p:cNvSpPr txBox="1"/>
          <p:nvPr/>
        </p:nvSpPr>
        <p:spPr>
          <a:xfrm>
            <a:off x="37309" y="6864922"/>
            <a:ext cx="6678375" cy="28541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Answer</a:t>
            </a:r>
            <a:endParaRPr lang="en-US"/>
          </a:p>
          <a:p>
            <a:r>
              <a:rPr lang="en-US">
                <a:ea typeface="+mn-lt"/>
                <a:cs typeface="+mn-lt"/>
              </a:rPr>
              <a:t>To identify and reconcile discrepancies between two versions of a financial report, both sheets are opened in </a:t>
            </a:r>
            <a:r>
              <a:rPr lang="en-US" b="1">
                <a:ea typeface="+mn-lt"/>
                <a:cs typeface="+mn-lt"/>
              </a:rPr>
              <a:t>LibreOffice Calc</a:t>
            </a:r>
            <a:r>
              <a:rPr lang="en-US">
                <a:ea typeface="+mn-lt"/>
                <a:cs typeface="+mn-lt"/>
              </a:rPr>
              <a:t>. The </a:t>
            </a:r>
            <a:r>
              <a:rPr lang="en-US" b="1">
                <a:ea typeface="+mn-lt"/>
                <a:cs typeface="+mn-lt"/>
              </a:rPr>
              <a:t>Compare Document</a:t>
            </a:r>
            <a:r>
              <a:rPr lang="en-US">
                <a:ea typeface="+mn-lt"/>
                <a:cs typeface="+mn-lt"/>
              </a:rPr>
              <a:t> feature is used to compare the two reports and highlight differences. The </a:t>
            </a:r>
            <a:r>
              <a:rPr lang="en-US" b="1">
                <a:ea typeface="+mn-lt"/>
                <a:cs typeface="+mn-lt"/>
              </a:rPr>
              <a:t>Track Changes</a:t>
            </a:r>
            <a:r>
              <a:rPr lang="en-US">
                <a:ea typeface="+mn-lt"/>
                <a:cs typeface="+mn-lt"/>
              </a:rPr>
              <a:t> option helps in reviewing all modifications made in the sheets. Required changes are accepted and incorrect entries are rejected to reconcile the data. Finally, the corrected spreadsheet is saved to ensure accuracy and consistency in the financial report.</a:t>
            </a:r>
            <a:endParaRPr lang="en-US"/>
          </a:p>
          <a:p>
            <a:pPr algn="l"/>
            <a:endParaRPr lang="en-US" dirty="0"/>
          </a:p>
        </p:txBody>
      </p:sp>
    </p:spTree>
    <p:extLst>
      <p:ext uri="{BB962C8B-B14F-4D97-AF65-F5344CB8AC3E}">
        <p14:creationId xmlns:p14="http://schemas.microsoft.com/office/powerpoint/2010/main" val="489684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723A95-0E8F-799F-4151-BB3B6AFD25EF}"/>
              </a:ext>
            </a:extLst>
          </p:cNvPr>
          <p:cNvSpPr txBox="1"/>
          <p:nvPr/>
        </p:nvSpPr>
        <p:spPr>
          <a:xfrm>
            <a:off x="-24469" y="-1539"/>
            <a:ext cx="688878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Q14 </a:t>
            </a:r>
            <a:r>
              <a:rPr lang="en-US" b="1" dirty="0">
                <a:ea typeface="+mn-lt"/>
                <a:cs typeface="+mn-lt"/>
              </a:rPr>
              <a:t>Create the following table using the Design View in LibreOffice Base:</a:t>
            </a:r>
            <a:endParaRPr lang="en-US" b="1" dirty="0"/>
          </a:p>
        </p:txBody>
      </p:sp>
      <p:pic>
        <p:nvPicPr>
          <p:cNvPr id="3" name="Picture 2" descr="A screenshot of a computer&#10;&#10;AI-generated content may be incorrect.">
            <a:extLst>
              <a:ext uri="{FF2B5EF4-FFF2-40B4-BE49-F238E27FC236}">
                <a16:creationId xmlns:a16="http://schemas.microsoft.com/office/drawing/2014/main" id="{01388D0A-F72B-4C55-527A-BDE037C48FB9}"/>
              </a:ext>
            </a:extLst>
          </p:cNvPr>
          <p:cNvPicPr>
            <a:picLocks noChangeAspect="1"/>
          </p:cNvPicPr>
          <p:nvPr/>
        </p:nvPicPr>
        <p:blipFill>
          <a:blip r:embed="rId2"/>
          <a:stretch>
            <a:fillRect/>
          </a:stretch>
        </p:blipFill>
        <p:spPr>
          <a:xfrm>
            <a:off x="887852" y="506572"/>
            <a:ext cx="5532154" cy="962025"/>
          </a:xfrm>
          <a:prstGeom prst="rect">
            <a:avLst/>
          </a:prstGeom>
        </p:spPr>
      </p:pic>
      <p:sp>
        <p:nvSpPr>
          <p:cNvPr id="4" name="TextBox 3">
            <a:extLst>
              <a:ext uri="{FF2B5EF4-FFF2-40B4-BE49-F238E27FC236}">
                <a16:creationId xmlns:a16="http://schemas.microsoft.com/office/drawing/2014/main" id="{9D98BFA3-EAB9-0941-EA85-B2D5C38D98B1}"/>
              </a:ext>
            </a:extLst>
          </p:cNvPr>
          <p:cNvSpPr txBox="1"/>
          <p:nvPr/>
        </p:nvSpPr>
        <p:spPr>
          <a:xfrm>
            <a:off x="485022" y="1585647"/>
            <a:ext cx="5894878" cy="1212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Name the table as </a:t>
            </a:r>
            <a:r>
              <a:rPr lang="en-US" b="1">
                <a:ea typeface="+mn-lt"/>
                <a:cs typeface="+mn-lt"/>
              </a:rPr>
              <a:t>“MARKS_DISTRIBUTION”</a:t>
            </a:r>
            <a:r>
              <a:rPr lang="en-US">
                <a:ea typeface="+mn-lt"/>
                <a:cs typeface="+mn-lt"/>
              </a:rPr>
              <a:t>.</a:t>
            </a:r>
            <a:endParaRPr lang="en-US"/>
          </a:p>
          <a:p>
            <a:pPr marL="285750" indent="-285750">
              <a:buFont typeface="Arial"/>
              <a:buChar char="•"/>
            </a:pPr>
            <a:r>
              <a:rPr lang="en-US" dirty="0">
                <a:ea typeface="+mn-lt"/>
                <a:cs typeface="+mn-lt"/>
              </a:rPr>
              <a:t>Enter at least </a:t>
            </a:r>
            <a:r>
              <a:rPr lang="en-US" b="1" dirty="0">
                <a:ea typeface="+mn-lt"/>
                <a:cs typeface="+mn-lt"/>
              </a:rPr>
              <a:t>three records</a:t>
            </a:r>
            <a:r>
              <a:rPr lang="en-US" dirty="0">
                <a:ea typeface="+mn-lt"/>
                <a:cs typeface="+mn-lt"/>
              </a:rPr>
              <a:t> in the table.</a:t>
            </a:r>
            <a:endParaRPr lang="en-US" dirty="0"/>
          </a:p>
          <a:p>
            <a:pPr marL="285750" indent="-285750">
              <a:buFont typeface="Arial"/>
              <a:buChar char="•"/>
            </a:pPr>
            <a:r>
              <a:rPr lang="en-US" b="1" dirty="0">
                <a:ea typeface="+mn-lt"/>
                <a:cs typeface="+mn-lt"/>
              </a:rPr>
              <a:t>Sort the data on the basis of grades</a:t>
            </a:r>
            <a:r>
              <a:rPr lang="en-US" dirty="0">
                <a:ea typeface="+mn-lt"/>
                <a:cs typeface="+mn-lt"/>
              </a:rPr>
              <a:t>.</a:t>
            </a:r>
            <a:endParaRPr lang="en-US" dirty="0"/>
          </a:p>
          <a:p>
            <a:pPr algn="l"/>
            <a:endParaRPr lang="en-US" dirty="0"/>
          </a:p>
        </p:txBody>
      </p:sp>
      <p:pic>
        <p:nvPicPr>
          <p:cNvPr id="5" name="Picture 4" descr="A screenshot of a computer&#10;&#10;AI-generated content may be incorrect.">
            <a:extLst>
              <a:ext uri="{FF2B5EF4-FFF2-40B4-BE49-F238E27FC236}">
                <a16:creationId xmlns:a16="http://schemas.microsoft.com/office/drawing/2014/main" id="{354096A0-DBCD-C5E9-DBED-6F4AFAE52218}"/>
              </a:ext>
            </a:extLst>
          </p:cNvPr>
          <p:cNvPicPr>
            <a:picLocks noChangeAspect="1"/>
          </p:cNvPicPr>
          <p:nvPr/>
        </p:nvPicPr>
        <p:blipFill>
          <a:blip r:embed="rId3"/>
          <a:stretch>
            <a:fillRect/>
          </a:stretch>
        </p:blipFill>
        <p:spPr>
          <a:xfrm>
            <a:off x="0" y="2527952"/>
            <a:ext cx="6855681" cy="3643886"/>
          </a:xfrm>
          <a:prstGeom prst="rect">
            <a:avLst/>
          </a:prstGeom>
        </p:spPr>
      </p:pic>
      <p:sp>
        <p:nvSpPr>
          <p:cNvPr id="6" name="TextBox 5">
            <a:extLst>
              <a:ext uri="{FF2B5EF4-FFF2-40B4-BE49-F238E27FC236}">
                <a16:creationId xmlns:a16="http://schemas.microsoft.com/office/drawing/2014/main" id="{3BEB440A-B3CA-217E-B5E8-195B088D0EDD}"/>
              </a:ext>
            </a:extLst>
          </p:cNvPr>
          <p:cNvSpPr txBox="1"/>
          <p:nvPr/>
        </p:nvSpPr>
        <p:spPr>
          <a:xfrm>
            <a:off x="74619" y="6342590"/>
            <a:ext cx="6603756"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Step 1:</a:t>
            </a:r>
            <a:endParaRPr lang="en-US"/>
          </a:p>
          <a:p>
            <a:r>
              <a:rPr lang="en-US">
                <a:ea typeface="+mn-lt"/>
                <a:cs typeface="+mn-lt"/>
              </a:rPr>
              <a:t>Open </a:t>
            </a:r>
            <a:r>
              <a:rPr lang="en-US" b="1">
                <a:ea typeface="+mn-lt"/>
                <a:cs typeface="+mn-lt"/>
              </a:rPr>
              <a:t>LibreOffice Base</a:t>
            </a:r>
            <a:r>
              <a:rPr lang="en-US">
                <a:ea typeface="+mn-lt"/>
                <a:cs typeface="+mn-lt"/>
              </a:rPr>
              <a:t>.</a:t>
            </a:r>
            <a:endParaRPr lang="en-US"/>
          </a:p>
          <a:p>
            <a:r>
              <a:rPr lang="en-US" b="1"/>
              <a:t>Step 2:</a:t>
            </a:r>
            <a:endParaRPr lang="en-US"/>
          </a:p>
          <a:p>
            <a:r>
              <a:rPr lang="en-US" dirty="0">
                <a:ea typeface="+mn-lt"/>
                <a:cs typeface="+mn-lt"/>
              </a:rPr>
              <a:t>Click </a:t>
            </a:r>
            <a:r>
              <a:rPr lang="en-US" b="1" dirty="0">
                <a:ea typeface="+mn-lt"/>
                <a:cs typeface="+mn-lt"/>
              </a:rPr>
              <a:t>File → New → Database</a:t>
            </a:r>
            <a:r>
              <a:rPr lang="en-US" dirty="0">
                <a:ea typeface="+mn-lt"/>
                <a:cs typeface="+mn-lt"/>
              </a:rPr>
              <a:t>.</a:t>
            </a:r>
            <a:endParaRPr lang="en-US" dirty="0"/>
          </a:p>
          <a:p>
            <a:r>
              <a:rPr lang="en-US" b="1" dirty="0"/>
              <a:t>Step 3:</a:t>
            </a:r>
            <a:endParaRPr lang="en-US" dirty="0"/>
          </a:p>
          <a:p>
            <a:r>
              <a:rPr lang="en-US" dirty="0">
                <a:ea typeface="+mn-lt"/>
                <a:cs typeface="+mn-lt"/>
              </a:rPr>
              <a:t>Select </a:t>
            </a:r>
            <a:r>
              <a:rPr lang="en-US" b="1" dirty="0">
                <a:ea typeface="+mn-lt"/>
                <a:cs typeface="+mn-lt"/>
              </a:rPr>
              <a:t>Create a new database</a:t>
            </a:r>
            <a:r>
              <a:rPr lang="en-US" dirty="0">
                <a:ea typeface="+mn-lt"/>
                <a:cs typeface="+mn-lt"/>
              </a:rPr>
              <a:t> → Click </a:t>
            </a:r>
            <a:r>
              <a:rPr lang="en-US" b="1" dirty="0">
                <a:ea typeface="+mn-lt"/>
                <a:cs typeface="+mn-lt"/>
              </a:rPr>
              <a:t>Next</a:t>
            </a:r>
            <a:r>
              <a:rPr lang="en-US" dirty="0">
                <a:ea typeface="+mn-lt"/>
                <a:cs typeface="+mn-lt"/>
              </a:rPr>
              <a:t> → Click </a:t>
            </a:r>
            <a:r>
              <a:rPr lang="en-US" b="1" dirty="0">
                <a:ea typeface="+mn-lt"/>
                <a:cs typeface="+mn-lt"/>
              </a:rPr>
              <a:t>Finish</a:t>
            </a:r>
            <a:r>
              <a:rPr lang="en-US" dirty="0">
                <a:ea typeface="+mn-lt"/>
                <a:cs typeface="+mn-lt"/>
              </a:rPr>
              <a:t>.</a:t>
            </a:r>
            <a:br>
              <a:rPr lang="en-US" dirty="0">
                <a:ea typeface="+mn-lt"/>
                <a:cs typeface="+mn-lt"/>
              </a:rPr>
            </a:br>
            <a:r>
              <a:rPr lang="en-US" dirty="0">
                <a:ea typeface="+mn-lt"/>
                <a:cs typeface="+mn-lt"/>
              </a:rPr>
              <a:t> Save the database (e.g., </a:t>
            </a:r>
            <a:r>
              <a:rPr lang="en-US" dirty="0">
                <a:latin typeface="Consolas"/>
              </a:rPr>
              <a:t>Q14.odb</a:t>
            </a:r>
            <a:r>
              <a:rPr lang="en-US" dirty="0">
                <a:ea typeface="+mn-lt"/>
                <a:cs typeface="+mn-lt"/>
              </a:rPr>
              <a:t>).</a:t>
            </a:r>
            <a:endParaRPr lang="en-US" dirty="0"/>
          </a:p>
          <a:p>
            <a:br>
              <a:rPr lang="en-US" dirty="0"/>
            </a:br>
            <a:endParaRPr lang="en-US" dirty="0"/>
          </a:p>
          <a:p>
            <a:r>
              <a:rPr lang="en-US" b="1" dirty="0"/>
              <a:t>Steps to Create Table Using Design View</a:t>
            </a:r>
            <a:endParaRPr lang="en-US" dirty="0"/>
          </a:p>
          <a:p>
            <a:r>
              <a:rPr lang="en-US" b="1" dirty="0"/>
              <a:t>Step 4:</a:t>
            </a:r>
            <a:endParaRPr lang="en-US" dirty="0"/>
          </a:p>
          <a:p>
            <a:r>
              <a:rPr lang="en-US" dirty="0">
                <a:ea typeface="+mn-lt"/>
                <a:cs typeface="+mn-lt"/>
              </a:rPr>
              <a:t>Click on </a:t>
            </a:r>
            <a:r>
              <a:rPr lang="en-US" b="1" dirty="0">
                <a:ea typeface="+mn-lt"/>
                <a:cs typeface="+mn-lt"/>
              </a:rPr>
              <a:t>Tables</a:t>
            </a:r>
            <a:r>
              <a:rPr lang="en-US" dirty="0">
                <a:ea typeface="+mn-lt"/>
                <a:cs typeface="+mn-lt"/>
              </a:rPr>
              <a:t> in the left panel.</a:t>
            </a:r>
            <a:endParaRPr lang="en-US" dirty="0"/>
          </a:p>
          <a:p>
            <a:endParaRPr lang="en-US"/>
          </a:p>
        </p:txBody>
      </p:sp>
    </p:spTree>
    <p:extLst>
      <p:ext uri="{BB962C8B-B14F-4D97-AF65-F5344CB8AC3E}">
        <p14:creationId xmlns:p14="http://schemas.microsoft.com/office/powerpoint/2010/main" val="1233447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432FB-7C40-CD89-2517-2AE1080E1259}"/>
              </a:ext>
            </a:extLst>
          </p:cNvPr>
          <p:cNvSpPr txBox="1"/>
          <p:nvPr/>
        </p:nvSpPr>
        <p:spPr>
          <a:xfrm>
            <a:off x="3839" y="3729"/>
            <a:ext cx="6869820" cy="103412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5:</a:t>
            </a:r>
            <a:endParaRPr lang="en-US"/>
          </a:p>
          <a:p>
            <a:r>
              <a:rPr lang="en-US" dirty="0"/>
              <a:t>Click </a:t>
            </a:r>
            <a:r>
              <a:rPr lang="en-US" b="1" dirty="0"/>
              <a:t>Create Table in Design View</a:t>
            </a:r>
            <a:r>
              <a:rPr lang="en-US" dirty="0"/>
              <a:t>.</a:t>
            </a:r>
          </a:p>
          <a:p>
            <a:r>
              <a:rPr lang="en-US" b="1" dirty="0"/>
              <a:t>Step 6:</a:t>
            </a:r>
            <a:endParaRPr lang="en-US"/>
          </a:p>
          <a:p>
            <a:r>
              <a:rPr lang="en-US" dirty="0"/>
              <a:t>Enter the following fields and data types:</a:t>
            </a:r>
          </a:p>
          <a:p>
            <a:pPr marL="285750" indent="-285750">
              <a:buFont typeface="Arial,Sans-Serif"/>
              <a:buChar char="•"/>
            </a:pPr>
            <a:r>
              <a:rPr lang="en-US" dirty="0"/>
              <a:t>REG_NO – Text [VARCHAR]</a:t>
            </a:r>
          </a:p>
          <a:p>
            <a:pPr marL="285750" indent="-285750">
              <a:buFont typeface="Arial,Sans-Serif"/>
              <a:buChar char="•"/>
            </a:pPr>
            <a:r>
              <a:rPr lang="en-US" dirty="0"/>
              <a:t>NAME – Text [VARCHAR]</a:t>
            </a:r>
          </a:p>
          <a:p>
            <a:pPr marL="285750" indent="-285750">
              <a:buFont typeface="Arial,Sans-Serif"/>
              <a:buChar char="•"/>
            </a:pPr>
            <a:r>
              <a:rPr lang="en-US" dirty="0"/>
              <a:t>DATE_OF_SUBMISSION – Date [DATE]</a:t>
            </a:r>
          </a:p>
          <a:p>
            <a:pPr marL="285750" indent="-285750">
              <a:buFont typeface="Arial,Sans-Serif"/>
              <a:buChar char="•"/>
            </a:pPr>
            <a:r>
              <a:rPr lang="en-US" dirty="0"/>
              <a:t>MARKS_OBTAINED – Integer [INTEGER]</a:t>
            </a:r>
          </a:p>
          <a:p>
            <a:pPr marL="285750" indent="-285750">
              <a:buFont typeface="Arial,Sans-Serif"/>
              <a:buChar char="•"/>
            </a:pPr>
            <a:r>
              <a:rPr lang="en-US" dirty="0"/>
              <a:t>GRADE – Text [VARCHAR]</a:t>
            </a:r>
          </a:p>
          <a:p>
            <a:r>
              <a:rPr lang="en-US" b="1" dirty="0"/>
              <a:t>Step 7:</a:t>
            </a:r>
            <a:endParaRPr lang="en-US" dirty="0"/>
          </a:p>
          <a:p>
            <a:r>
              <a:rPr lang="en-US" dirty="0"/>
              <a:t>Set </a:t>
            </a:r>
            <a:r>
              <a:rPr lang="en-US" b="1" dirty="0"/>
              <a:t>REG_NO</a:t>
            </a:r>
            <a:r>
              <a:rPr lang="en-US" dirty="0"/>
              <a:t> as the </a:t>
            </a:r>
            <a:r>
              <a:rPr lang="en-US" b="1" dirty="0"/>
              <a:t>Primary Key</a:t>
            </a:r>
            <a:r>
              <a:rPr lang="en-US" dirty="0"/>
              <a:t>.</a:t>
            </a:r>
          </a:p>
          <a:p>
            <a:r>
              <a:rPr lang="en-US" b="1" dirty="0"/>
              <a:t>Step 8:</a:t>
            </a:r>
            <a:endParaRPr lang="en-US" dirty="0"/>
          </a:p>
          <a:p>
            <a:r>
              <a:rPr lang="en-US" dirty="0"/>
              <a:t>Save the table with the name </a:t>
            </a:r>
            <a:r>
              <a:rPr lang="en-US" b="1" dirty="0"/>
              <a:t>MARKS_DISTRIBUTION</a:t>
            </a:r>
            <a:r>
              <a:rPr lang="en-US" dirty="0"/>
              <a:t>.</a:t>
            </a:r>
          </a:p>
          <a:p>
            <a:r>
              <a:rPr lang="en-US" b="1" dirty="0"/>
              <a:t>Step 9:</a:t>
            </a:r>
            <a:endParaRPr lang="en-US" dirty="0"/>
          </a:p>
          <a:p>
            <a:r>
              <a:rPr lang="en-US" dirty="0"/>
              <a:t>Open the table and enter the given records.</a:t>
            </a:r>
          </a:p>
          <a:p>
            <a:r>
              <a:rPr lang="en-US" b="1" dirty="0"/>
              <a:t>Steps to Create Query Using SQL View</a:t>
            </a:r>
            <a:endParaRPr lang="en-US" dirty="0"/>
          </a:p>
          <a:p>
            <a:r>
              <a:rPr lang="en-US" b="1" dirty="0"/>
              <a:t>Step 10:</a:t>
            </a:r>
            <a:endParaRPr lang="en-US" dirty="0"/>
          </a:p>
          <a:p>
            <a:r>
              <a:rPr lang="en-US" dirty="0"/>
              <a:t>Click on </a:t>
            </a:r>
            <a:r>
              <a:rPr lang="en-US" b="1" dirty="0"/>
              <a:t>Queries</a:t>
            </a:r>
            <a:r>
              <a:rPr lang="en-US" dirty="0"/>
              <a:t> in the left panel.</a:t>
            </a:r>
          </a:p>
          <a:p>
            <a:r>
              <a:rPr lang="en-US" b="1" dirty="0"/>
              <a:t>Step 11:</a:t>
            </a:r>
            <a:endParaRPr lang="en-US" dirty="0"/>
          </a:p>
          <a:p>
            <a:r>
              <a:rPr lang="en-US" dirty="0"/>
              <a:t>Click </a:t>
            </a:r>
            <a:r>
              <a:rPr lang="en-US" b="1" dirty="0"/>
              <a:t>Create Query in SQL View</a:t>
            </a:r>
            <a:r>
              <a:rPr lang="en-US" dirty="0"/>
              <a:t>.</a:t>
            </a:r>
          </a:p>
          <a:p>
            <a:r>
              <a:rPr lang="en-US" b="1" dirty="0"/>
              <a:t>Step 12:</a:t>
            </a:r>
            <a:endParaRPr lang="en-US" dirty="0"/>
          </a:p>
          <a:p>
            <a:r>
              <a:rPr lang="en-US" dirty="0"/>
              <a:t>Type the following SQL command:</a:t>
            </a:r>
          </a:p>
          <a:p>
            <a:r>
              <a:rPr lang="en-US" dirty="0">
                <a:latin typeface="Consolas"/>
              </a:rPr>
              <a:t>SELECT *</a:t>
            </a:r>
            <a:br>
              <a:rPr lang="en-US" dirty="0">
                <a:latin typeface="Consolas"/>
              </a:rPr>
            </a:br>
            <a:r>
              <a:rPr lang="en-US" dirty="0">
                <a:latin typeface="Consolas"/>
              </a:rPr>
              <a:t>FROM "MARKS_DISTRIBUTION"</a:t>
            </a:r>
            <a:br>
              <a:rPr lang="en-US" dirty="0">
                <a:latin typeface="Consolas"/>
              </a:rPr>
            </a:br>
            <a:r>
              <a:rPr lang="en-US" dirty="0">
                <a:latin typeface="Consolas"/>
              </a:rPr>
              <a:t>ORDER BY</a:t>
            </a:r>
            <a:br>
              <a:rPr lang="en-US" dirty="0">
                <a:latin typeface="Consolas"/>
              </a:rPr>
            </a:br>
            <a:r>
              <a:rPr lang="en-US" dirty="0">
                <a:latin typeface="Consolas"/>
              </a:rPr>
              <a:t>CASE</a:t>
            </a:r>
            <a:br>
              <a:rPr lang="en-US" dirty="0">
                <a:latin typeface="Consolas"/>
              </a:rPr>
            </a:br>
            <a:r>
              <a:rPr lang="en-US" dirty="0">
                <a:latin typeface="Consolas"/>
              </a:rPr>
              <a:t> WHEN "GRADE" = 'A+' THEN 1</a:t>
            </a:r>
            <a:br>
              <a:rPr lang="en-US" dirty="0">
                <a:latin typeface="Consolas"/>
              </a:rPr>
            </a:br>
            <a:r>
              <a:rPr lang="en-US" dirty="0">
                <a:latin typeface="Consolas"/>
              </a:rPr>
              <a:t> WHEN "GRADE" = 'A' THEN 2</a:t>
            </a:r>
            <a:br>
              <a:rPr lang="en-US" dirty="0">
                <a:latin typeface="Consolas"/>
              </a:rPr>
            </a:br>
            <a:r>
              <a:rPr lang="en-US" dirty="0">
                <a:latin typeface="Consolas"/>
              </a:rPr>
              <a:t> WHEN "GRADE" = 'B+' THEN 3</a:t>
            </a:r>
            <a:br>
              <a:rPr lang="en-US" dirty="0">
                <a:latin typeface="Consolas"/>
              </a:rPr>
            </a:br>
            <a:r>
              <a:rPr lang="en-US" dirty="0">
                <a:latin typeface="Consolas"/>
              </a:rPr>
              <a:t>END;</a:t>
            </a:r>
          </a:p>
          <a:p>
            <a:r>
              <a:rPr lang="en-US" b="1" dirty="0"/>
              <a:t>Step 13: </a:t>
            </a:r>
            <a:r>
              <a:rPr lang="en-US" dirty="0"/>
              <a:t>Click the </a:t>
            </a:r>
            <a:r>
              <a:rPr lang="en-US" b="1" dirty="0"/>
              <a:t>Run (▶)</a:t>
            </a:r>
            <a:r>
              <a:rPr lang="en-US" dirty="0"/>
              <a:t> button to execute the query.</a:t>
            </a:r>
          </a:p>
          <a:p>
            <a:r>
              <a:rPr lang="en-US" b="1" dirty="0"/>
              <a:t>Step 14: </a:t>
            </a:r>
            <a:r>
              <a:rPr lang="en-US" dirty="0"/>
              <a:t>The records are displayed in sorted order based on grades.</a:t>
            </a:r>
          </a:p>
          <a:p>
            <a:r>
              <a:rPr lang="en-US" b="1" dirty="0"/>
              <a:t>Step 15: </a:t>
            </a:r>
            <a:r>
              <a:rPr lang="en-US" dirty="0"/>
              <a:t>Save the query with a suitable name (e.g., </a:t>
            </a:r>
            <a:r>
              <a:rPr lang="en-US" b="1" dirty="0" err="1"/>
              <a:t>Sort_By_Grade</a:t>
            </a:r>
            <a:r>
              <a:rPr lang="en-US" dirty="0"/>
              <a:t>).</a:t>
            </a:r>
          </a:p>
          <a:p>
            <a:r>
              <a:rPr lang="en-US" b="1" dirty="0"/>
              <a:t>Final Result :- </a:t>
            </a:r>
            <a:r>
              <a:rPr lang="en-US" dirty="0"/>
              <a:t>The data is sorted according to grade priority instead of alphabetical order.</a:t>
            </a:r>
          </a:p>
          <a:p>
            <a:endParaRPr lang="en-US" dirty="0"/>
          </a:p>
          <a:p>
            <a:endParaRPr lang="en-US" dirty="0"/>
          </a:p>
        </p:txBody>
      </p:sp>
    </p:spTree>
    <p:extLst>
      <p:ext uri="{BB962C8B-B14F-4D97-AF65-F5344CB8AC3E}">
        <p14:creationId xmlns:p14="http://schemas.microsoft.com/office/powerpoint/2010/main" val="1565716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DB4D3A-A02D-311A-86F8-4B54378D19E5}"/>
              </a:ext>
            </a:extLst>
          </p:cNvPr>
          <p:cNvSpPr txBox="1"/>
          <p:nvPr/>
        </p:nvSpPr>
        <p:spPr>
          <a:xfrm>
            <a:off x="111927" y="111928"/>
            <a:ext cx="66224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Q15 Create the following table using the Design View.</a:t>
            </a:r>
            <a:endParaRPr lang="en-US" b="1"/>
          </a:p>
        </p:txBody>
      </p:sp>
      <p:pic>
        <p:nvPicPr>
          <p:cNvPr id="3" name="Picture 2" descr="A screenshot of a date&#10;&#10;AI-generated content may be incorrect.">
            <a:extLst>
              <a:ext uri="{FF2B5EF4-FFF2-40B4-BE49-F238E27FC236}">
                <a16:creationId xmlns:a16="http://schemas.microsoft.com/office/drawing/2014/main" id="{6AC6CF6D-2CD8-31F2-EF5B-FF12A7443389}"/>
              </a:ext>
            </a:extLst>
          </p:cNvPr>
          <p:cNvPicPr>
            <a:picLocks noChangeAspect="1"/>
          </p:cNvPicPr>
          <p:nvPr/>
        </p:nvPicPr>
        <p:blipFill>
          <a:blip r:embed="rId2"/>
          <a:stretch>
            <a:fillRect/>
          </a:stretch>
        </p:blipFill>
        <p:spPr>
          <a:xfrm>
            <a:off x="57131" y="481948"/>
            <a:ext cx="6741420" cy="1162050"/>
          </a:xfrm>
          <a:prstGeom prst="rect">
            <a:avLst/>
          </a:prstGeom>
        </p:spPr>
      </p:pic>
      <p:sp>
        <p:nvSpPr>
          <p:cNvPr id="4" name="TextBox 3">
            <a:extLst>
              <a:ext uri="{FF2B5EF4-FFF2-40B4-BE49-F238E27FC236}">
                <a16:creationId xmlns:a16="http://schemas.microsoft.com/office/drawing/2014/main" id="{DD5235CC-BD3A-B971-746D-5B07BE7CF9FA}"/>
              </a:ext>
            </a:extLst>
          </p:cNvPr>
          <p:cNvSpPr txBox="1"/>
          <p:nvPr/>
        </p:nvSpPr>
        <p:spPr>
          <a:xfrm>
            <a:off x="55964" y="1790849"/>
            <a:ext cx="665972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Perform the following operations:</a:t>
            </a:r>
            <a:endParaRPr lang="en-US" b="1" dirty="0"/>
          </a:p>
          <a:p>
            <a:pPr marL="285750" indent="-285750">
              <a:buFont typeface="Arial"/>
              <a:buChar char="•"/>
            </a:pPr>
            <a:r>
              <a:rPr lang="en-US" b="1" dirty="0">
                <a:ea typeface="+mn-lt"/>
                <a:cs typeface="+mn-lt"/>
              </a:rPr>
              <a:t>Sort the Place in decreasing order.</a:t>
            </a:r>
            <a:endParaRPr lang="en-US" b="1" dirty="0"/>
          </a:p>
          <a:p>
            <a:pPr marL="285750" indent="-285750">
              <a:buFont typeface="Arial"/>
              <a:buChar char="•"/>
            </a:pPr>
            <a:r>
              <a:rPr lang="en-US" b="1" dirty="0">
                <a:ea typeface="+mn-lt"/>
                <a:cs typeface="+mn-lt"/>
              </a:rPr>
              <a:t>Set Roll No. as the Primary Key.</a:t>
            </a:r>
            <a:endParaRPr lang="en-US" b="1" dirty="0"/>
          </a:p>
          <a:p>
            <a:pPr marL="285750" indent="-285750">
              <a:buFont typeface="Arial"/>
              <a:buChar char="•"/>
            </a:pPr>
            <a:r>
              <a:rPr lang="en-US" b="1" dirty="0">
                <a:ea typeface="+mn-lt"/>
                <a:cs typeface="+mn-lt"/>
              </a:rPr>
              <a:t>Delete the record A002.</a:t>
            </a:r>
            <a:endParaRPr lang="en-US" b="1" dirty="0"/>
          </a:p>
          <a:p>
            <a:pPr marL="285750" indent="-285750">
              <a:buFont typeface="Arial"/>
              <a:buChar char="•"/>
            </a:pPr>
            <a:r>
              <a:rPr lang="en-US" b="1" dirty="0">
                <a:ea typeface="+mn-lt"/>
                <a:cs typeface="+mn-lt"/>
              </a:rPr>
              <a:t>Add another record to the table.</a:t>
            </a:r>
            <a:endParaRPr lang="en-US" b="1" dirty="0"/>
          </a:p>
          <a:p>
            <a:pPr algn="l"/>
            <a:endParaRPr lang="en-US" b="1" dirty="0"/>
          </a:p>
        </p:txBody>
      </p:sp>
      <p:graphicFrame>
        <p:nvGraphicFramePr>
          <p:cNvPr id="7" name="Table 6">
            <a:extLst>
              <a:ext uri="{FF2B5EF4-FFF2-40B4-BE49-F238E27FC236}">
                <a16:creationId xmlns:a16="http://schemas.microsoft.com/office/drawing/2014/main" id="{6DED09DC-995F-BCA4-88D7-AFA29C2E4932}"/>
              </a:ext>
            </a:extLst>
          </p:cNvPr>
          <p:cNvGraphicFramePr>
            <a:graphicFrameLocks noGrp="1"/>
          </p:cNvGraphicFramePr>
          <p:nvPr>
            <p:extLst>
              <p:ext uri="{D42A27DB-BD31-4B8C-83A1-F6EECF244321}">
                <p14:modId xmlns:p14="http://schemas.microsoft.com/office/powerpoint/2010/main" val="3936613700"/>
              </p:ext>
            </p:extLst>
          </p:nvPr>
        </p:nvGraphicFramePr>
        <p:xfrm>
          <a:off x="105508" y="6087209"/>
          <a:ext cx="6858000" cy="2194560"/>
        </p:xfrm>
        <a:graphic>
          <a:graphicData uri="http://schemas.openxmlformats.org/drawingml/2006/table">
            <a:tbl>
              <a:tblPr bandRow="1">
                <a:tableStyleId>{5C22544A-7EE6-4342-B048-85BDC9FD1C3A}</a:tableStyleId>
              </a:tblPr>
              <a:tblGrid>
                <a:gridCol w="3429000">
                  <a:extLst>
                    <a:ext uri="{9D8B030D-6E8A-4147-A177-3AD203B41FA5}">
                      <a16:colId xmlns:a16="http://schemas.microsoft.com/office/drawing/2014/main" val="986349859"/>
                    </a:ext>
                  </a:extLst>
                </a:gridCol>
                <a:gridCol w="3429000">
                  <a:extLst>
                    <a:ext uri="{9D8B030D-6E8A-4147-A177-3AD203B41FA5}">
                      <a16:colId xmlns:a16="http://schemas.microsoft.com/office/drawing/2014/main" val="1373286543"/>
                    </a:ext>
                  </a:extLst>
                </a:gridCol>
              </a:tblGrid>
              <a:tr h="0">
                <a:tc>
                  <a:txBody>
                    <a:bodyPr/>
                    <a:lstStyle/>
                    <a:p>
                      <a:pPr>
                        <a:buNone/>
                      </a:pPr>
                      <a:r>
                        <a:rPr lang="en-US"/>
                        <a:t>Field Name</a:t>
                      </a:r>
                    </a:p>
                  </a:txBody>
                  <a:tcPr anchor="ctr">
                    <a:lnL>
                      <a:noFill/>
                    </a:lnL>
                    <a:lnR>
                      <a:noFill/>
                    </a:lnR>
                    <a:lnT>
                      <a:noFill/>
                    </a:lnT>
                    <a:lnB>
                      <a:noFill/>
                    </a:lnB>
                    <a:noFill/>
                  </a:tcPr>
                </a:tc>
                <a:tc>
                  <a:txBody>
                    <a:bodyPr/>
                    <a:lstStyle/>
                    <a:p>
                      <a:pPr>
                        <a:buNone/>
                      </a:pPr>
                      <a:r>
                        <a:rPr lang="en-US"/>
                        <a:t>Field Type</a:t>
                      </a:r>
                    </a:p>
                  </a:txBody>
                  <a:tcPr anchor="ctr">
                    <a:lnL>
                      <a:noFill/>
                    </a:lnL>
                    <a:lnR>
                      <a:noFill/>
                    </a:lnR>
                    <a:lnT>
                      <a:noFill/>
                    </a:lnT>
                    <a:lnB>
                      <a:noFill/>
                    </a:lnB>
                    <a:noFill/>
                  </a:tcPr>
                </a:tc>
                <a:extLst>
                  <a:ext uri="{0D108BD9-81ED-4DB2-BD59-A6C34878D82A}">
                    <a16:rowId xmlns:a16="http://schemas.microsoft.com/office/drawing/2014/main" val="1682156782"/>
                  </a:ext>
                </a:extLst>
              </a:tr>
              <a:tr h="0">
                <a:tc>
                  <a:txBody>
                    <a:bodyPr/>
                    <a:lstStyle/>
                    <a:p>
                      <a:pPr>
                        <a:buNone/>
                      </a:pPr>
                      <a:r>
                        <a:rPr lang="en-US"/>
                        <a:t>ROLL_NO</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1108771089"/>
                  </a:ext>
                </a:extLst>
              </a:tr>
              <a:tr h="0">
                <a:tc>
                  <a:txBody>
                    <a:bodyPr/>
                    <a:lstStyle/>
                    <a:p>
                      <a:pPr>
                        <a:buNone/>
                      </a:pPr>
                      <a:r>
                        <a:rPr lang="en-US"/>
                        <a:t>NAME</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4080653460"/>
                  </a:ext>
                </a:extLst>
              </a:tr>
              <a:tr h="0">
                <a:tc>
                  <a:txBody>
                    <a:bodyPr/>
                    <a:lstStyle/>
                    <a:p>
                      <a:pPr>
                        <a:buNone/>
                      </a:pPr>
                      <a:r>
                        <a:rPr lang="en-US"/>
                        <a:t>DATE_OF_BIRTH</a:t>
                      </a:r>
                    </a:p>
                  </a:txBody>
                  <a:tcPr anchor="ctr">
                    <a:lnL>
                      <a:noFill/>
                    </a:lnL>
                    <a:lnR>
                      <a:noFill/>
                    </a:lnR>
                    <a:lnT>
                      <a:noFill/>
                    </a:lnT>
                    <a:lnB>
                      <a:noFill/>
                    </a:lnB>
                    <a:noFill/>
                  </a:tcPr>
                </a:tc>
                <a:tc>
                  <a:txBody>
                    <a:bodyPr/>
                    <a:lstStyle/>
                    <a:p>
                      <a:pPr>
                        <a:buNone/>
                      </a:pPr>
                      <a:r>
                        <a:rPr lang="en-US"/>
                        <a:t>Date (DATE)</a:t>
                      </a:r>
                    </a:p>
                  </a:txBody>
                  <a:tcPr anchor="ctr">
                    <a:lnL>
                      <a:noFill/>
                    </a:lnL>
                    <a:lnR>
                      <a:noFill/>
                    </a:lnR>
                    <a:lnT>
                      <a:noFill/>
                    </a:lnT>
                    <a:lnB>
                      <a:noFill/>
                    </a:lnB>
                    <a:noFill/>
                  </a:tcPr>
                </a:tc>
                <a:extLst>
                  <a:ext uri="{0D108BD9-81ED-4DB2-BD59-A6C34878D82A}">
                    <a16:rowId xmlns:a16="http://schemas.microsoft.com/office/drawing/2014/main" val="3298918304"/>
                  </a:ext>
                </a:extLst>
              </a:tr>
              <a:tr h="0">
                <a:tc>
                  <a:txBody>
                    <a:bodyPr/>
                    <a:lstStyle/>
                    <a:p>
                      <a:pPr>
                        <a:buNone/>
                      </a:pPr>
                      <a:r>
                        <a:rPr lang="en-US"/>
                        <a:t>PHONE_NO</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233633226"/>
                  </a:ext>
                </a:extLst>
              </a:tr>
              <a:tr h="0">
                <a:tc>
                  <a:txBody>
                    <a:bodyPr/>
                    <a:lstStyle/>
                    <a:p>
                      <a:pPr>
                        <a:buNone/>
                      </a:pPr>
                      <a:r>
                        <a:rPr lang="en-US"/>
                        <a:t>PLACE</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4018138578"/>
                  </a:ext>
                </a:extLst>
              </a:tr>
            </a:tbl>
          </a:graphicData>
        </a:graphic>
      </p:graphicFrame>
      <p:sp>
        <p:nvSpPr>
          <p:cNvPr id="8" name="TextBox 7">
            <a:extLst>
              <a:ext uri="{FF2B5EF4-FFF2-40B4-BE49-F238E27FC236}">
                <a16:creationId xmlns:a16="http://schemas.microsoft.com/office/drawing/2014/main" id="{264BBE13-9812-FE39-D9AF-BEAF1C55F3DF}"/>
              </a:ext>
            </a:extLst>
          </p:cNvPr>
          <p:cNvSpPr txBox="1"/>
          <p:nvPr/>
        </p:nvSpPr>
        <p:spPr>
          <a:xfrm>
            <a:off x="101739" y="3384928"/>
            <a:ext cx="6865536"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1: Open LibreOffice Base</a:t>
            </a:r>
          </a:p>
          <a:p>
            <a:pPr marL="228600" indent="-228600">
              <a:buFont typeface=""/>
              <a:buAutoNum type="arabicPeriod"/>
            </a:pPr>
            <a:r>
              <a:rPr lang="en-US" dirty="0"/>
              <a:t>Open </a:t>
            </a:r>
            <a:r>
              <a:rPr lang="en-US" b="1" dirty="0"/>
              <a:t>LibreOffice</a:t>
            </a:r>
            <a:r>
              <a:rPr lang="en-US" dirty="0"/>
              <a:t>.</a:t>
            </a:r>
          </a:p>
          <a:p>
            <a:pPr marL="228600" indent="-228600">
              <a:buFont typeface=""/>
              <a:buAutoNum type="arabicPeriod"/>
            </a:pPr>
            <a:r>
              <a:rPr lang="en-US" dirty="0"/>
              <a:t>Click on </a:t>
            </a:r>
            <a:r>
              <a:rPr lang="en-US" b="1" dirty="0"/>
              <a:t>Base</a:t>
            </a:r>
            <a:r>
              <a:rPr lang="en-US" dirty="0"/>
              <a:t>.</a:t>
            </a:r>
          </a:p>
          <a:p>
            <a:pPr marL="228600" indent="-228600">
              <a:buFont typeface=""/>
              <a:buAutoNum type="arabicPeriod"/>
            </a:pPr>
            <a:r>
              <a:rPr lang="en-US" dirty="0"/>
              <a:t>Select </a:t>
            </a:r>
            <a:r>
              <a:rPr lang="en-US" b="1" dirty="0"/>
              <a:t>Create a new database</a:t>
            </a:r>
            <a:r>
              <a:rPr lang="en-US" dirty="0"/>
              <a:t> → Click </a:t>
            </a:r>
            <a:r>
              <a:rPr lang="en-US" b="1" dirty="0"/>
              <a:t>Finish</a:t>
            </a:r>
            <a:r>
              <a:rPr lang="en-US" dirty="0"/>
              <a:t>.</a:t>
            </a:r>
          </a:p>
          <a:p>
            <a:pPr marL="228600" indent="-228600">
              <a:buFont typeface=""/>
              <a:buAutoNum type="arabicPeriod"/>
            </a:pPr>
            <a:r>
              <a:rPr lang="en-US" dirty="0"/>
              <a:t>Save the database as </a:t>
            </a:r>
            <a:r>
              <a:rPr lang="en-US" b="1" dirty="0"/>
              <a:t>Q15.odb</a:t>
            </a:r>
            <a:r>
              <a:rPr lang="en-US" dirty="0"/>
              <a:t>.</a:t>
            </a:r>
          </a:p>
          <a:p>
            <a:r>
              <a:rPr lang="en-US" b="1" dirty="0"/>
              <a:t>Step 2: Create Table using Design View</a:t>
            </a:r>
          </a:p>
          <a:p>
            <a:pPr marL="228600" indent="-228600">
              <a:buFont typeface=""/>
              <a:buAutoNum type="arabicPeriod"/>
            </a:pPr>
            <a:r>
              <a:rPr lang="en-US" dirty="0"/>
              <a:t>Click on </a:t>
            </a:r>
            <a:r>
              <a:rPr lang="en-US" b="1" dirty="0"/>
              <a:t>Tables</a:t>
            </a:r>
            <a:r>
              <a:rPr lang="en-US" dirty="0"/>
              <a:t> from the left panel.</a:t>
            </a:r>
          </a:p>
          <a:p>
            <a:pPr marL="228600" indent="-228600">
              <a:buFont typeface=""/>
              <a:buAutoNum type="arabicPeriod"/>
            </a:pPr>
            <a:r>
              <a:rPr lang="en-US" dirty="0"/>
              <a:t>Click </a:t>
            </a:r>
            <a:r>
              <a:rPr lang="en-US" b="1" dirty="0"/>
              <a:t>Create Table in Design View</a:t>
            </a:r>
            <a:r>
              <a:rPr lang="en-US" dirty="0"/>
              <a:t>.</a:t>
            </a:r>
          </a:p>
          <a:p>
            <a:pPr marL="228600" indent="-228600">
              <a:buFont typeface=""/>
              <a:buAutoNum type="arabicPeriod"/>
            </a:pPr>
            <a:r>
              <a:rPr lang="en-US" dirty="0"/>
              <a:t>Enter the following fields:</a:t>
            </a:r>
          </a:p>
          <a:p>
            <a:endParaRPr lang="en-US"/>
          </a:p>
          <a:p>
            <a:pPr algn="ctr"/>
            <a:endParaRPr lang="en-US"/>
          </a:p>
        </p:txBody>
      </p:sp>
      <p:sp>
        <p:nvSpPr>
          <p:cNvPr id="9" name="TextBox 8">
            <a:extLst>
              <a:ext uri="{FF2B5EF4-FFF2-40B4-BE49-F238E27FC236}">
                <a16:creationId xmlns:a16="http://schemas.microsoft.com/office/drawing/2014/main" id="{F71E1D1C-D5A3-F6B3-4F6D-B7D001A52546}"/>
              </a:ext>
            </a:extLst>
          </p:cNvPr>
          <p:cNvSpPr txBox="1"/>
          <p:nvPr/>
        </p:nvSpPr>
        <p:spPr>
          <a:xfrm>
            <a:off x="142817" y="8319987"/>
            <a:ext cx="649182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Step 3: Set Primary Key</a:t>
            </a:r>
          </a:p>
          <a:p>
            <a:pPr marL="228600" indent="-228600">
              <a:buFont typeface=""/>
              <a:buAutoNum type="arabicPeriod"/>
            </a:pPr>
            <a:r>
              <a:rPr lang="en-US"/>
              <a:t>Right-click on </a:t>
            </a:r>
            <a:r>
              <a:rPr lang="en-US" b="1"/>
              <a:t>ROLL_NO</a:t>
            </a:r>
            <a:r>
              <a:rPr lang="en-US"/>
              <a:t>.</a:t>
            </a:r>
          </a:p>
          <a:p>
            <a:pPr marL="228600" indent="-228600">
              <a:buFont typeface=""/>
              <a:buAutoNum type="arabicPeriod"/>
            </a:pPr>
            <a:r>
              <a:rPr lang="en-US"/>
              <a:t>Click </a:t>
            </a:r>
            <a:r>
              <a:rPr lang="en-US" b="1"/>
              <a:t>Primary Key</a:t>
            </a:r>
            <a:r>
              <a:rPr lang="en-US"/>
              <a:t>.</a:t>
            </a:r>
          </a:p>
          <a:p>
            <a:pPr marL="228600" indent="-228600">
              <a:buFont typeface=""/>
              <a:buAutoNum type="arabicPeriod"/>
            </a:pPr>
            <a:r>
              <a:rPr lang="en-US"/>
              <a:t>A key icon will appear next to ROLL_NO.</a:t>
            </a:r>
          </a:p>
        </p:txBody>
      </p:sp>
    </p:spTree>
    <p:extLst>
      <p:ext uri="{BB962C8B-B14F-4D97-AF65-F5344CB8AC3E}">
        <p14:creationId xmlns:p14="http://schemas.microsoft.com/office/powerpoint/2010/main" val="869327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534BD1-92E0-8F5E-124D-009AC7526D52}"/>
              </a:ext>
            </a:extLst>
          </p:cNvPr>
          <p:cNvSpPr txBox="1"/>
          <p:nvPr/>
        </p:nvSpPr>
        <p:spPr>
          <a:xfrm>
            <a:off x="111927" y="130582"/>
            <a:ext cx="651048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4: Save the Table</a:t>
            </a:r>
            <a:endParaRPr lang="en-US" dirty="0"/>
          </a:p>
          <a:p>
            <a:pPr marL="285750" indent="-285750">
              <a:buFont typeface="Arial"/>
              <a:buChar char="•"/>
            </a:pPr>
            <a:r>
              <a:rPr lang="en-US" dirty="0">
                <a:ea typeface="+mn-lt"/>
                <a:cs typeface="+mn-lt"/>
              </a:rPr>
              <a:t>Press </a:t>
            </a:r>
            <a:r>
              <a:rPr lang="en-US" b="1" dirty="0">
                <a:ea typeface="+mn-lt"/>
                <a:cs typeface="+mn-lt"/>
              </a:rPr>
              <a:t>Ctrl + S</a:t>
            </a:r>
            <a:r>
              <a:rPr lang="en-US" dirty="0">
                <a:ea typeface="+mn-lt"/>
                <a:cs typeface="+mn-lt"/>
              </a:rPr>
              <a:t>.</a:t>
            </a:r>
            <a:endParaRPr lang="en-US" dirty="0"/>
          </a:p>
          <a:p>
            <a:pPr marL="285750" indent="-285750">
              <a:buFont typeface="Arial"/>
              <a:buChar char="•"/>
            </a:pPr>
            <a:r>
              <a:rPr lang="en-US" dirty="0">
                <a:ea typeface="+mn-lt"/>
                <a:cs typeface="+mn-lt"/>
              </a:rPr>
              <a:t>Name the table as </a:t>
            </a:r>
            <a:r>
              <a:rPr lang="en-US" b="1" dirty="0">
                <a:ea typeface="+mn-lt"/>
                <a:cs typeface="+mn-lt"/>
              </a:rPr>
              <a:t>STUDENTS</a:t>
            </a:r>
            <a:r>
              <a:rPr lang="en-US" dirty="0">
                <a:ea typeface="+mn-lt"/>
                <a:cs typeface="+mn-lt"/>
              </a:rPr>
              <a:t>.</a:t>
            </a:r>
            <a:endParaRPr lang="en-US" dirty="0"/>
          </a:p>
          <a:p>
            <a:pPr marL="285750" indent="-285750">
              <a:buFont typeface="Arial"/>
              <a:buChar char="•"/>
            </a:pPr>
            <a:r>
              <a:rPr lang="en-US" dirty="0">
                <a:ea typeface="+mn-lt"/>
                <a:cs typeface="+mn-lt"/>
              </a:rPr>
              <a:t>Click </a:t>
            </a:r>
            <a:r>
              <a:rPr lang="en-US" b="1" dirty="0">
                <a:ea typeface="+mn-lt"/>
                <a:cs typeface="+mn-lt"/>
              </a:rPr>
              <a:t>OK</a:t>
            </a:r>
            <a:r>
              <a:rPr lang="en-US" dirty="0">
                <a:ea typeface="+mn-lt"/>
                <a:cs typeface="+mn-lt"/>
              </a:rPr>
              <a:t>.</a:t>
            </a:r>
            <a:endParaRPr lang="en-US" dirty="0"/>
          </a:p>
          <a:p>
            <a:r>
              <a:rPr lang="en-US" b="1" dirty="0"/>
              <a:t>Step 5: Enter Records</a:t>
            </a:r>
            <a:endParaRPr lang="en-US" dirty="0"/>
          </a:p>
          <a:p>
            <a:r>
              <a:rPr lang="en-US" dirty="0">
                <a:ea typeface="+mn-lt"/>
                <a:cs typeface="+mn-lt"/>
              </a:rPr>
              <a:t>Enter the following records in </a:t>
            </a:r>
            <a:r>
              <a:rPr lang="en-US" b="1" dirty="0">
                <a:ea typeface="+mn-lt"/>
                <a:cs typeface="+mn-lt"/>
              </a:rPr>
              <a:t>Table Data View</a:t>
            </a:r>
            <a:r>
              <a:rPr lang="en-US" dirty="0">
                <a:ea typeface="+mn-lt"/>
                <a:cs typeface="+mn-lt"/>
              </a:rPr>
              <a:t>:</a:t>
            </a:r>
            <a:endParaRPr lang="en-US" dirty="0"/>
          </a:p>
        </p:txBody>
      </p:sp>
      <p:graphicFrame>
        <p:nvGraphicFramePr>
          <p:cNvPr id="7" name="Table 6">
            <a:extLst>
              <a:ext uri="{FF2B5EF4-FFF2-40B4-BE49-F238E27FC236}">
                <a16:creationId xmlns:a16="http://schemas.microsoft.com/office/drawing/2014/main" id="{8388A6C5-2C43-8B84-DE00-4CE228D3B7DE}"/>
              </a:ext>
            </a:extLst>
          </p:cNvPr>
          <p:cNvGraphicFramePr>
            <a:graphicFrameLocks noGrp="1"/>
          </p:cNvGraphicFramePr>
          <p:nvPr>
            <p:extLst>
              <p:ext uri="{D42A27DB-BD31-4B8C-83A1-F6EECF244321}">
                <p14:modId xmlns:p14="http://schemas.microsoft.com/office/powerpoint/2010/main" val="611272238"/>
              </p:ext>
            </p:extLst>
          </p:nvPr>
        </p:nvGraphicFramePr>
        <p:xfrm>
          <a:off x="0" y="1733926"/>
          <a:ext cx="6858000" cy="2572932"/>
        </p:xfrm>
        <a:graphic>
          <a:graphicData uri="http://schemas.openxmlformats.org/drawingml/2006/table">
            <a:tbl>
              <a:tblPr bandRow="1">
                <a:tableStyleId>{5C22544A-7EE6-4342-B048-85BDC9FD1C3A}</a:tableStyleId>
              </a:tblPr>
              <a:tblGrid>
                <a:gridCol w="1371600">
                  <a:extLst>
                    <a:ext uri="{9D8B030D-6E8A-4147-A177-3AD203B41FA5}">
                      <a16:colId xmlns:a16="http://schemas.microsoft.com/office/drawing/2014/main" val="475766923"/>
                    </a:ext>
                  </a:extLst>
                </a:gridCol>
                <a:gridCol w="1371600">
                  <a:extLst>
                    <a:ext uri="{9D8B030D-6E8A-4147-A177-3AD203B41FA5}">
                      <a16:colId xmlns:a16="http://schemas.microsoft.com/office/drawing/2014/main" val="2567351946"/>
                    </a:ext>
                  </a:extLst>
                </a:gridCol>
                <a:gridCol w="1371600">
                  <a:extLst>
                    <a:ext uri="{9D8B030D-6E8A-4147-A177-3AD203B41FA5}">
                      <a16:colId xmlns:a16="http://schemas.microsoft.com/office/drawing/2014/main" val="3546210711"/>
                    </a:ext>
                  </a:extLst>
                </a:gridCol>
                <a:gridCol w="1371600">
                  <a:extLst>
                    <a:ext uri="{9D8B030D-6E8A-4147-A177-3AD203B41FA5}">
                      <a16:colId xmlns:a16="http://schemas.microsoft.com/office/drawing/2014/main" val="625557987"/>
                    </a:ext>
                  </a:extLst>
                </a:gridCol>
                <a:gridCol w="1371600">
                  <a:extLst>
                    <a:ext uri="{9D8B030D-6E8A-4147-A177-3AD203B41FA5}">
                      <a16:colId xmlns:a16="http://schemas.microsoft.com/office/drawing/2014/main" val="4232277068"/>
                    </a:ext>
                  </a:extLst>
                </a:gridCol>
              </a:tblGrid>
              <a:tr h="652692">
                <a:tc>
                  <a:txBody>
                    <a:bodyPr/>
                    <a:lstStyle/>
                    <a:p>
                      <a:pPr>
                        <a:buNone/>
                      </a:pPr>
                      <a:r>
                        <a:rPr lang="en-US" dirty="0"/>
                        <a:t>Roll No</a:t>
                      </a:r>
                    </a:p>
                  </a:txBody>
                  <a:tcPr anchor="ctr">
                    <a:lnL>
                      <a:noFill/>
                    </a:lnL>
                    <a:lnR>
                      <a:noFill/>
                    </a:lnR>
                    <a:lnT>
                      <a:noFill/>
                    </a:lnT>
                    <a:lnB>
                      <a:noFill/>
                    </a:lnB>
                    <a:noFill/>
                  </a:tcPr>
                </a:tc>
                <a:tc>
                  <a:txBody>
                    <a:bodyPr/>
                    <a:lstStyle/>
                    <a:p>
                      <a:pPr>
                        <a:buNone/>
                      </a:pPr>
                      <a:r>
                        <a:rPr lang="en-US" dirty="0"/>
                        <a:t>Name</a:t>
                      </a:r>
                    </a:p>
                  </a:txBody>
                  <a:tcPr anchor="ctr">
                    <a:lnL>
                      <a:noFill/>
                    </a:lnL>
                    <a:lnR>
                      <a:noFill/>
                    </a:lnR>
                    <a:lnT>
                      <a:noFill/>
                    </a:lnT>
                    <a:lnB>
                      <a:noFill/>
                    </a:lnB>
                    <a:noFill/>
                  </a:tcPr>
                </a:tc>
                <a:tc>
                  <a:txBody>
                    <a:bodyPr/>
                    <a:lstStyle/>
                    <a:p>
                      <a:pPr>
                        <a:buNone/>
                      </a:pPr>
                      <a:r>
                        <a:rPr lang="en-US" dirty="0"/>
                        <a:t>Date of Birth</a:t>
                      </a:r>
                    </a:p>
                  </a:txBody>
                  <a:tcPr anchor="ctr">
                    <a:lnL>
                      <a:noFill/>
                    </a:lnL>
                    <a:lnR>
                      <a:noFill/>
                    </a:lnR>
                    <a:lnT>
                      <a:noFill/>
                    </a:lnT>
                    <a:lnB>
                      <a:noFill/>
                    </a:lnB>
                    <a:noFill/>
                  </a:tcPr>
                </a:tc>
                <a:tc>
                  <a:txBody>
                    <a:bodyPr/>
                    <a:lstStyle/>
                    <a:p>
                      <a:pPr>
                        <a:buNone/>
                      </a:pPr>
                      <a:r>
                        <a:rPr lang="en-US" dirty="0"/>
                        <a:t>Phone No</a:t>
                      </a:r>
                    </a:p>
                  </a:txBody>
                  <a:tcPr anchor="ctr">
                    <a:lnL>
                      <a:noFill/>
                    </a:lnL>
                    <a:lnR>
                      <a:noFill/>
                    </a:lnR>
                    <a:lnT>
                      <a:noFill/>
                    </a:lnT>
                    <a:lnB>
                      <a:noFill/>
                    </a:lnB>
                    <a:noFill/>
                  </a:tcPr>
                </a:tc>
                <a:tc>
                  <a:txBody>
                    <a:bodyPr/>
                    <a:lstStyle/>
                    <a:p>
                      <a:pPr>
                        <a:buNone/>
                      </a:pPr>
                      <a:r>
                        <a:rPr lang="en-US" dirty="0"/>
                        <a:t>Place</a:t>
                      </a:r>
                    </a:p>
                  </a:txBody>
                  <a:tcPr anchor="ctr">
                    <a:lnL>
                      <a:noFill/>
                    </a:lnL>
                    <a:lnR>
                      <a:noFill/>
                    </a:lnR>
                    <a:lnT>
                      <a:noFill/>
                    </a:lnT>
                    <a:lnB>
                      <a:noFill/>
                    </a:lnB>
                    <a:noFill/>
                  </a:tcPr>
                </a:tc>
                <a:extLst>
                  <a:ext uri="{0D108BD9-81ED-4DB2-BD59-A6C34878D82A}">
                    <a16:rowId xmlns:a16="http://schemas.microsoft.com/office/drawing/2014/main" val="3038978866"/>
                  </a:ext>
                </a:extLst>
              </a:tr>
              <a:tr h="0">
                <a:tc>
                  <a:txBody>
                    <a:bodyPr/>
                    <a:lstStyle/>
                    <a:p>
                      <a:pPr>
                        <a:buNone/>
                      </a:pPr>
                      <a:r>
                        <a:rPr lang="en-US" dirty="0"/>
                        <a:t>A001</a:t>
                      </a:r>
                    </a:p>
                  </a:txBody>
                  <a:tcPr anchor="ctr">
                    <a:lnL>
                      <a:noFill/>
                    </a:lnL>
                    <a:lnR>
                      <a:noFill/>
                    </a:lnR>
                    <a:lnT>
                      <a:noFill/>
                    </a:lnT>
                    <a:lnB>
                      <a:noFill/>
                    </a:lnB>
                    <a:noFill/>
                  </a:tcPr>
                </a:tc>
                <a:tc>
                  <a:txBody>
                    <a:bodyPr/>
                    <a:lstStyle/>
                    <a:p>
                      <a:pPr>
                        <a:buNone/>
                      </a:pPr>
                      <a:r>
                        <a:rPr lang="en-US" dirty="0"/>
                        <a:t>Manan Gupta</a:t>
                      </a:r>
                    </a:p>
                  </a:txBody>
                  <a:tcPr anchor="ctr">
                    <a:lnL>
                      <a:noFill/>
                    </a:lnL>
                    <a:lnR>
                      <a:noFill/>
                    </a:lnR>
                    <a:lnT>
                      <a:noFill/>
                    </a:lnT>
                    <a:lnB>
                      <a:noFill/>
                    </a:lnB>
                    <a:noFill/>
                  </a:tcPr>
                </a:tc>
                <a:tc>
                  <a:txBody>
                    <a:bodyPr/>
                    <a:lstStyle/>
                    <a:p>
                      <a:pPr>
                        <a:buNone/>
                      </a:pPr>
                      <a:r>
                        <a:rPr lang="en-US" dirty="0"/>
                        <a:t>12/09/1987</a:t>
                      </a:r>
                    </a:p>
                  </a:txBody>
                  <a:tcPr anchor="ctr">
                    <a:lnL>
                      <a:noFill/>
                    </a:lnL>
                    <a:lnR>
                      <a:noFill/>
                    </a:lnR>
                    <a:lnT>
                      <a:noFill/>
                    </a:lnT>
                    <a:lnB>
                      <a:noFill/>
                    </a:lnB>
                    <a:noFill/>
                  </a:tcPr>
                </a:tc>
                <a:tc>
                  <a:txBody>
                    <a:bodyPr/>
                    <a:lstStyle/>
                    <a:p>
                      <a:pPr>
                        <a:buNone/>
                      </a:pPr>
                      <a:r>
                        <a:rPr lang="en-US" dirty="0"/>
                        <a:t>2354667667</a:t>
                      </a:r>
                    </a:p>
                  </a:txBody>
                  <a:tcPr anchor="ctr">
                    <a:lnL>
                      <a:noFill/>
                    </a:lnL>
                    <a:lnR>
                      <a:noFill/>
                    </a:lnR>
                    <a:lnT>
                      <a:noFill/>
                    </a:lnT>
                    <a:lnB>
                      <a:noFill/>
                    </a:lnB>
                    <a:noFill/>
                  </a:tcPr>
                </a:tc>
                <a:tc>
                  <a:txBody>
                    <a:bodyPr/>
                    <a:lstStyle/>
                    <a:p>
                      <a:pPr>
                        <a:buNone/>
                      </a:pPr>
                      <a:r>
                        <a:rPr lang="en-US" dirty="0"/>
                        <a:t>Delhi</a:t>
                      </a:r>
                    </a:p>
                  </a:txBody>
                  <a:tcPr anchor="ctr">
                    <a:lnL>
                      <a:noFill/>
                    </a:lnL>
                    <a:lnR>
                      <a:noFill/>
                    </a:lnR>
                    <a:lnT>
                      <a:noFill/>
                    </a:lnT>
                    <a:lnB>
                      <a:noFill/>
                    </a:lnB>
                    <a:noFill/>
                  </a:tcPr>
                </a:tc>
                <a:extLst>
                  <a:ext uri="{0D108BD9-81ED-4DB2-BD59-A6C34878D82A}">
                    <a16:rowId xmlns:a16="http://schemas.microsoft.com/office/drawing/2014/main" val="3789975372"/>
                  </a:ext>
                </a:extLst>
              </a:tr>
              <a:tr h="0">
                <a:tc>
                  <a:txBody>
                    <a:bodyPr/>
                    <a:lstStyle/>
                    <a:p>
                      <a:pPr>
                        <a:buNone/>
                      </a:pPr>
                      <a:r>
                        <a:rPr lang="en-US" dirty="0"/>
                        <a:t>A002</a:t>
                      </a:r>
                    </a:p>
                  </a:txBody>
                  <a:tcPr anchor="ctr">
                    <a:lnL>
                      <a:noFill/>
                    </a:lnL>
                    <a:lnR>
                      <a:noFill/>
                    </a:lnR>
                    <a:lnT>
                      <a:noFill/>
                    </a:lnT>
                    <a:lnB>
                      <a:noFill/>
                    </a:lnB>
                    <a:noFill/>
                  </a:tcPr>
                </a:tc>
                <a:tc>
                  <a:txBody>
                    <a:bodyPr/>
                    <a:lstStyle/>
                    <a:p>
                      <a:pPr>
                        <a:buNone/>
                      </a:pPr>
                      <a:r>
                        <a:rPr lang="en-US" dirty="0"/>
                        <a:t>Ryansh Sharma</a:t>
                      </a:r>
                    </a:p>
                  </a:txBody>
                  <a:tcPr anchor="ctr">
                    <a:lnL>
                      <a:noFill/>
                    </a:lnL>
                    <a:lnR>
                      <a:noFill/>
                    </a:lnR>
                    <a:lnT>
                      <a:noFill/>
                    </a:lnT>
                    <a:lnB>
                      <a:noFill/>
                    </a:lnB>
                    <a:noFill/>
                  </a:tcPr>
                </a:tc>
                <a:tc>
                  <a:txBody>
                    <a:bodyPr/>
                    <a:lstStyle/>
                    <a:p>
                      <a:pPr>
                        <a:buNone/>
                      </a:pPr>
                      <a:r>
                        <a:rPr lang="en-US" dirty="0"/>
                        <a:t>09/05/1986</a:t>
                      </a:r>
                    </a:p>
                  </a:txBody>
                  <a:tcPr anchor="ctr">
                    <a:lnL>
                      <a:noFill/>
                    </a:lnL>
                    <a:lnR>
                      <a:noFill/>
                    </a:lnR>
                    <a:lnT>
                      <a:noFill/>
                    </a:lnT>
                    <a:lnB>
                      <a:noFill/>
                    </a:lnB>
                    <a:noFill/>
                  </a:tcPr>
                </a:tc>
                <a:tc>
                  <a:txBody>
                    <a:bodyPr/>
                    <a:lstStyle/>
                    <a:p>
                      <a:pPr>
                        <a:buNone/>
                      </a:pPr>
                      <a:r>
                        <a:rPr lang="en-US" dirty="0"/>
                        <a:t>3435555555</a:t>
                      </a:r>
                    </a:p>
                  </a:txBody>
                  <a:tcPr anchor="ctr">
                    <a:lnL>
                      <a:noFill/>
                    </a:lnL>
                    <a:lnR>
                      <a:noFill/>
                    </a:lnR>
                    <a:lnT>
                      <a:noFill/>
                    </a:lnT>
                    <a:lnB>
                      <a:noFill/>
                    </a:lnB>
                    <a:noFill/>
                  </a:tcPr>
                </a:tc>
                <a:tc>
                  <a:txBody>
                    <a:bodyPr/>
                    <a:lstStyle/>
                    <a:p>
                      <a:pPr>
                        <a:buNone/>
                      </a:pPr>
                      <a:r>
                        <a:rPr lang="en-US" dirty="0"/>
                        <a:t>Chhattisgarh</a:t>
                      </a:r>
                    </a:p>
                  </a:txBody>
                  <a:tcPr anchor="ctr">
                    <a:lnL>
                      <a:noFill/>
                    </a:lnL>
                    <a:lnR>
                      <a:noFill/>
                    </a:lnR>
                    <a:lnT>
                      <a:noFill/>
                    </a:lnT>
                    <a:lnB>
                      <a:noFill/>
                    </a:lnB>
                    <a:noFill/>
                  </a:tcPr>
                </a:tc>
                <a:extLst>
                  <a:ext uri="{0D108BD9-81ED-4DB2-BD59-A6C34878D82A}">
                    <a16:rowId xmlns:a16="http://schemas.microsoft.com/office/drawing/2014/main" val="2119383854"/>
                  </a:ext>
                </a:extLst>
              </a:tr>
              <a:tr h="0">
                <a:tc>
                  <a:txBody>
                    <a:bodyPr/>
                    <a:lstStyle/>
                    <a:p>
                      <a:pPr>
                        <a:buNone/>
                      </a:pPr>
                      <a:r>
                        <a:rPr lang="en-US" dirty="0"/>
                        <a:t>A003</a:t>
                      </a:r>
                    </a:p>
                  </a:txBody>
                  <a:tcPr anchor="ctr">
                    <a:lnL>
                      <a:noFill/>
                    </a:lnL>
                    <a:lnR>
                      <a:noFill/>
                    </a:lnR>
                    <a:lnT>
                      <a:noFill/>
                    </a:lnT>
                    <a:lnB>
                      <a:noFill/>
                    </a:lnB>
                    <a:noFill/>
                  </a:tcPr>
                </a:tc>
                <a:tc>
                  <a:txBody>
                    <a:bodyPr/>
                    <a:lstStyle/>
                    <a:p>
                      <a:pPr>
                        <a:buNone/>
                      </a:pPr>
                      <a:r>
                        <a:rPr lang="en-US" dirty="0"/>
                        <a:t>Rahul John</a:t>
                      </a:r>
                    </a:p>
                  </a:txBody>
                  <a:tcPr anchor="ctr">
                    <a:lnL>
                      <a:noFill/>
                    </a:lnL>
                    <a:lnR>
                      <a:noFill/>
                    </a:lnR>
                    <a:lnT>
                      <a:noFill/>
                    </a:lnT>
                    <a:lnB>
                      <a:noFill/>
                    </a:lnB>
                    <a:noFill/>
                  </a:tcPr>
                </a:tc>
                <a:tc>
                  <a:txBody>
                    <a:bodyPr/>
                    <a:lstStyle/>
                    <a:p>
                      <a:pPr>
                        <a:buNone/>
                      </a:pPr>
                      <a:r>
                        <a:rPr lang="en-US" dirty="0"/>
                        <a:t>02/05/1990</a:t>
                      </a:r>
                    </a:p>
                  </a:txBody>
                  <a:tcPr anchor="ctr">
                    <a:lnL>
                      <a:noFill/>
                    </a:lnL>
                    <a:lnR>
                      <a:noFill/>
                    </a:lnR>
                    <a:lnT>
                      <a:noFill/>
                    </a:lnT>
                    <a:lnB>
                      <a:noFill/>
                    </a:lnB>
                    <a:noFill/>
                  </a:tcPr>
                </a:tc>
                <a:tc>
                  <a:txBody>
                    <a:bodyPr/>
                    <a:lstStyle/>
                    <a:p>
                      <a:pPr>
                        <a:buNone/>
                      </a:pPr>
                      <a:r>
                        <a:rPr lang="en-US" dirty="0"/>
                        <a:t>6565544324</a:t>
                      </a:r>
                    </a:p>
                  </a:txBody>
                  <a:tcPr anchor="ctr">
                    <a:lnL>
                      <a:noFill/>
                    </a:lnL>
                    <a:lnR>
                      <a:noFill/>
                    </a:lnR>
                    <a:lnT>
                      <a:noFill/>
                    </a:lnT>
                    <a:lnB>
                      <a:noFill/>
                    </a:lnB>
                    <a:noFill/>
                  </a:tcPr>
                </a:tc>
                <a:tc>
                  <a:txBody>
                    <a:bodyPr/>
                    <a:lstStyle/>
                    <a:p>
                      <a:pPr>
                        <a:buNone/>
                      </a:pPr>
                      <a:r>
                        <a:rPr lang="en-US" dirty="0"/>
                        <a:t>Mumbai</a:t>
                      </a:r>
                    </a:p>
                  </a:txBody>
                  <a:tcPr anchor="ctr">
                    <a:lnL>
                      <a:noFill/>
                    </a:lnL>
                    <a:lnR>
                      <a:noFill/>
                    </a:lnR>
                    <a:lnT>
                      <a:noFill/>
                    </a:lnT>
                    <a:lnB>
                      <a:noFill/>
                    </a:lnB>
                    <a:noFill/>
                  </a:tcPr>
                </a:tc>
                <a:extLst>
                  <a:ext uri="{0D108BD9-81ED-4DB2-BD59-A6C34878D82A}">
                    <a16:rowId xmlns:a16="http://schemas.microsoft.com/office/drawing/2014/main" val="2629533285"/>
                  </a:ext>
                </a:extLst>
              </a:tr>
            </a:tbl>
          </a:graphicData>
        </a:graphic>
      </p:graphicFrame>
      <p:sp>
        <p:nvSpPr>
          <p:cNvPr id="8" name="TextBox 7">
            <a:extLst>
              <a:ext uri="{FF2B5EF4-FFF2-40B4-BE49-F238E27FC236}">
                <a16:creationId xmlns:a16="http://schemas.microsoft.com/office/drawing/2014/main" id="{D8A73EB8-109B-AF0F-1C3F-701EE06539C5}"/>
              </a:ext>
            </a:extLst>
          </p:cNvPr>
          <p:cNvSpPr txBox="1"/>
          <p:nvPr/>
        </p:nvSpPr>
        <p:spPr>
          <a:xfrm>
            <a:off x="48055" y="4337577"/>
            <a:ext cx="6622411"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6: Sort Place in Decreasing Order (SQL Query)</a:t>
            </a:r>
          </a:p>
          <a:p>
            <a:pPr marL="228600" indent="-228600">
              <a:buFont typeface=""/>
              <a:buAutoNum type="arabicPeriod"/>
            </a:pPr>
            <a:r>
              <a:rPr lang="en-US" dirty="0"/>
              <a:t>Click on </a:t>
            </a:r>
            <a:r>
              <a:rPr lang="en-US" b="1" dirty="0"/>
              <a:t>Queries</a:t>
            </a:r>
            <a:r>
              <a:rPr lang="en-US" dirty="0"/>
              <a:t> → </a:t>
            </a:r>
            <a:r>
              <a:rPr lang="en-US" b="1" dirty="0"/>
              <a:t>Create Query in SQL View</a:t>
            </a:r>
            <a:r>
              <a:rPr lang="en-US" dirty="0"/>
              <a:t>.</a:t>
            </a:r>
          </a:p>
          <a:p>
            <a:pPr marL="228600" indent="-228600">
              <a:buFont typeface=""/>
              <a:buAutoNum type="arabicPeriod"/>
            </a:pPr>
            <a:r>
              <a:rPr lang="en-US" dirty="0"/>
              <a:t>Write the following SQL command:</a:t>
            </a:r>
          </a:p>
          <a:p>
            <a:r>
              <a:rPr lang="en-US" dirty="0"/>
              <a:t>SELECT * FROM "STUDENTS" ORDER BY "PLACE" DESC; </a:t>
            </a:r>
          </a:p>
          <a:p>
            <a:pPr marL="228600" indent="-228600">
              <a:buFont typeface=""/>
              <a:buAutoNum type="arabicPeriod" startAt="3"/>
            </a:pPr>
            <a:r>
              <a:rPr lang="en-US" dirty="0"/>
              <a:t>Click </a:t>
            </a:r>
            <a:r>
              <a:rPr lang="en-US" b="1" dirty="0"/>
              <a:t>Run Query</a:t>
            </a:r>
            <a:r>
              <a:rPr lang="en-US" dirty="0"/>
              <a:t>.</a:t>
            </a:r>
          </a:p>
          <a:p>
            <a:pPr marL="228600" indent="-228600">
              <a:buFont typeface=""/>
              <a:buAutoNum type="arabicPeriod" startAt="3"/>
            </a:pPr>
            <a:r>
              <a:rPr lang="en-US" dirty="0"/>
              <a:t>Save the query as </a:t>
            </a:r>
            <a:r>
              <a:rPr lang="en-US" b="1" dirty="0"/>
              <a:t>place in decreasing order</a:t>
            </a:r>
            <a:r>
              <a:rPr lang="en-US" dirty="0"/>
              <a:t>.</a:t>
            </a:r>
          </a:p>
          <a:p>
            <a:r>
              <a:rPr lang="en-US" b="1" dirty="0"/>
              <a:t>Step 7: Delete Record with Roll No A002</a:t>
            </a:r>
          </a:p>
          <a:p>
            <a:pPr marL="228600" indent="-228600">
              <a:buFont typeface=""/>
              <a:buAutoNum type="arabicPeriod"/>
            </a:pPr>
            <a:r>
              <a:rPr lang="en-US" dirty="0"/>
              <a:t>Click </a:t>
            </a:r>
            <a:r>
              <a:rPr lang="en-US" b="1" dirty="0"/>
              <a:t>Tools → SQL</a:t>
            </a:r>
            <a:r>
              <a:rPr lang="en-US" dirty="0"/>
              <a:t>.</a:t>
            </a:r>
          </a:p>
          <a:p>
            <a:pPr marL="228600" indent="-228600">
              <a:buFont typeface=""/>
              <a:buAutoNum type="arabicPeriod"/>
            </a:pPr>
            <a:r>
              <a:rPr lang="en-US" dirty="0"/>
              <a:t>Enter the following command:</a:t>
            </a:r>
          </a:p>
          <a:p>
            <a:r>
              <a:rPr lang="en-US" dirty="0"/>
              <a:t>DELETE FROM "STUDENTS" WHERE "ROLL_NO" = 'A002'; </a:t>
            </a:r>
          </a:p>
          <a:p>
            <a:pPr marL="228600" indent="-228600">
              <a:buFont typeface=""/>
              <a:buAutoNum type="arabicPeriod" startAt="3"/>
            </a:pPr>
            <a:r>
              <a:rPr lang="en-US" dirty="0"/>
              <a:t>Click </a:t>
            </a:r>
            <a:r>
              <a:rPr lang="en-US" b="1" dirty="0"/>
              <a:t>Execute</a:t>
            </a:r>
            <a:r>
              <a:rPr lang="en-US" dirty="0"/>
              <a:t>.</a:t>
            </a:r>
          </a:p>
          <a:p>
            <a:pPr marL="228600" indent="-228600">
              <a:buFont typeface=""/>
              <a:buAutoNum type="arabicPeriod" startAt="3"/>
            </a:pPr>
            <a:r>
              <a:rPr lang="en-US" dirty="0"/>
              <a:t>The record A002 will be deleted successfully.</a:t>
            </a:r>
          </a:p>
          <a:p>
            <a:r>
              <a:rPr lang="en-US" b="1" dirty="0"/>
              <a:t>Step 8: Add a New Record</a:t>
            </a:r>
            <a:endParaRPr lang="en-US" dirty="0"/>
          </a:p>
          <a:p>
            <a:r>
              <a:rPr lang="en-US" dirty="0"/>
              <a:t>1.Again open </a:t>
            </a:r>
            <a:r>
              <a:rPr lang="en-US" b="1" dirty="0"/>
              <a:t>Tools → SQL</a:t>
            </a:r>
            <a:r>
              <a:rPr lang="en-US" dirty="0"/>
              <a:t>.</a:t>
            </a:r>
          </a:p>
          <a:p>
            <a:r>
              <a:rPr lang="en-US" dirty="0"/>
              <a:t>2.Write the following SQL command:</a:t>
            </a:r>
          </a:p>
          <a:p>
            <a:pPr marL="285750" indent="-285750">
              <a:buFont typeface="Arial"/>
              <a:buChar char="•"/>
            </a:pPr>
            <a:r>
              <a:rPr lang="en-US" dirty="0"/>
              <a:t>INSERT INTO "STUDENTS" ("ROLL_NO", "NAME","DATE_OF_BIRTH", "PHONE_NO", "PLACE") VALUES ('A004','Toshi Dubey', '1992-03-18', '9876543210', 'Indore'); </a:t>
            </a:r>
          </a:p>
          <a:p>
            <a:r>
              <a:rPr lang="en-US" dirty="0"/>
              <a:t>3.Click </a:t>
            </a:r>
            <a:r>
              <a:rPr lang="en-US" b="1" dirty="0"/>
              <a:t>Execute</a:t>
            </a:r>
            <a:r>
              <a:rPr lang="en-US" dirty="0"/>
              <a:t>.</a:t>
            </a:r>
          </a:p>
        </p:txBody>
      </p:sp>
    </p:spTree>
    <p:extLst>
      <p:ext uri="{BB962C8B-B14F-4D97-AF65-F5344CB8AC3E}">
        <p14:creationId xmlns:p14="http://schemas.microsoft.com/office/powerpoint/2010/main" val="3729977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C9B091-A2B5-8449-03F8-14009253C9CE}"/>
              </a:ext>
            </a:extLst>
          </p:cNvPr>
          <p:cNvSpPr txBox="1"/>
          <p:nvPr/>
        </p:nvSpPr>
        <p:spPr>
          <a:xfrm>
            <a:off x="186547" y="74619"/>
            <a:ext cx="643586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Final Result</a:t>
            </a:r>
          </a:p>
          <a:p>
            <a:r>
              <a:rPr lang="en-US" dirty="0"/>
              <a:t>The table now contains:</a:t>
            </a:r>
          </a:p>
          <a:p>
            <a:pPr marL="228600" indent="-228600">
              <a:buFont typeface=""/>
              <a:buChar char="•"/>
            </a:pPr>
            <a:r>
              <a:rPr lang="en-US" dirty="0"/>
              <a:t>Primary Key set on </a:t>
            </a:r>
            <a:r>
              <a:rPr lang="en-US" b="1" dirty="0"/>
              <a:t>ROLL_NO</a:t>
            </a:r>
          </a:p>
          <a:p>
            <a:pPr marL="228600" indent="-228600">
              <a:buFont typeface=""/>
              <a:buChar char="•"/>
            </a:pPr>
            <a:r>
              <a:rPr lang="en-US" dirty="0"/>
              <a:t>Records sorted by </a:t>
            </a:r>
            <a:r>
              <a:rPr lang="en-US" b="1" dirty="0"/>
              <a:t>Place in decreasing order</a:t>
            </a:r>
          </a:p>
          <a:p>
            <a:pPr marL="228600" indent="-228600">
              <a:buFont typeface=""/>
              <a:buChar char="•"/>
            </a:pPr>
            <a:r>
              <a:rPr lang="en-US" dirty="0"/>
              <a:t>Record </a:t>
            </a:r>
            <a:r>
              <a:rPr lang="en-US" b="1" dirty="0"/>
              <a:t>A002 deleted</a:t>
            </a:r>
          </a:p>
          <a:p>
            <a:pPr marL="228600" indent="-228600">
              <a:buFont typeface=""/>
              <a:buChar char="•"/>
            </a:pPr>
            <a:r>
              <a:rPr lang="en-US" dirty="0"/>
              <a:t>New record </a:t>
            </a:r>
            <a:r>
              <a:rPr lang="en-US" b="1" dirty="0"/>
              <a:t>A004 added</a:t>
            </a:r>
            <a:endParaRPr lang="en-US" dirty="0"/>
          </a:p>
        </p:txBody>
      </p:sp>
      <p:pic>
        <p:nvPicPr>
          <p:cNvPr id="5" name="Picture 4" descr="A screenshot of a computer&#10;&#10;AI-generated content may be incorrect.">
            <a:extLst>
              <a:ext uri="{FF2B5EF4-FFF2-40B4-BE49-F238E27FC236}">
                <a16:creationId xmlns:a16="http://schemas.microsoft.com/office/drawing/2014/main" id="{92C3B332-55BC-3A7A-A05D-FE45A093D42C}"/>
              </a:ext>
            </a:extLst>
          </p:cNvPr>
          <p:cNvPicPr>
            <a:picLocks noChangeAspect="1"/>
          </p:cNvPicPr>
          <p:nvPr/>
        </p:nvPicPr>
        <p:blipFill>
          <a:blip r:embed="rId2"/>
          <a:stretch>
            <a:fillRect/>
          </a:stretch>
        </p:blipFill>
        <p:spPr>
          <a:xfrm>
            <a:off x="-30145" y="1826451"/>
            <a:ext cx="6855681" cy="3659746"/>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9F43BC19-95D4-0867-958B-A623D422A97C}"/>
              </a:ext>
            </a:extLst>
          </p:cNvPr>
          <p:cNvPicPr>
            <a:picLocks noChangeAspect="1"/>
          </p:cNvPicPr>
          <p:nvPr/>
        </p:nvPicPr>
        <p:blipFill>
          <a:blip r:embed="rId3"/>
          <a:stretch>
            <a:fillRect/>
          </a:stretch>
        </p:blipFill>
        <p:spPr>
          <a:xfrm>
            <a:off x="183477" y="5627439"/>
            <a:ext cx="2946683" cy="4259996"/>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6B1B6838-E954-FCFD-2D32-4BC84B45DD08}"/>
              </a:ext>
            </a:extLst>
          </p:cNvPr>
          <p:cNvPicPr>
            <a:picLocks noChangeAspect="1"/>
          </p:cNvPicPr>
          <p:nvPr/>
        </p:nvPicPr>
        <p:blipFill>
          <a:blip r:embed="rId4"/>
          <a:stretch>
            <a:fillRect/>
          </a:stretch>
        </p:blipFill>
        <p:spPr>
          <a:xfrm>
            <a:off x="3662052" y="5632994"/>
            <a:ext cx="2953042" cy="4279045"/>
          </a:xfrm>
          <a:prstGeom prst="rect">
            <a:avLst/>
          </a:prstGeom>
        </p:spPr>
      </p:pic>
      <p:cxnSp>
        <p:nvCxnSpPr>
          <p:cNvPr id="8" name="Straight Arrow Connector 7">
            <a:extLst>
              <a:ext uri="{FF2B5EF4-FFF2-40B4-BE49-F238E27FC236}">
                <a16:creationId xmlns:a16="http://schemas.microsoft.com/office/drawing/2014/main" id="{3A12444C-97CB-CC74-E744-2648DDB646C0}"/>
              </a:ext>
            </a:extLst>
          </p:cNvPr>
          <p:cNvCxnSpPr/>
          <p:nvPr/>
        </p:nvCxnSpPr>
        <p:spPr>
          <a:xfrm>
            <a:off x="3208605" y="7704382"/>
            <a:ext cx="391748" cy="18648"/>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0870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79920164-2299-0534-5ED6-68A2A7FA25B7}"/>
              </a:ext>
            </a:extLst>
          </p:cNvPr>
          <p:cNvPicPr>
            <a:picLocks noChangeAspect="1"/>
          </p:cNvPicPr>
          <p:nvPr/>
        </p:nvPicPr>
        <p:blipFill>
          <a:blip r:embed="rId2"/>
          <a:stretch>
            <a:fillRect/>
          </a:stretch>
        </p:blipFill>
        <p:spPr>
          <a:xfrm>
            <a:off x="399782" y="226592"/>
            <a:ext cx="6053848" cy="2828925"/>
          </a:xfrm>
          <a:prstGeom prst="rect">
            <a:avLst/>
          </a:prstGeom>
        </p:spPr>
      </p:pic>
      <p:cxnSp>
        <p:nvCxnSpPr>
          <p:cNvPr id="5" name="Straight Arrow Connector 4">
            <a:extLst>
              <a:ext uri="{FF2B5EF4-FFF2-40B4-BE49-F238E27FC236}">
                <a16:creationId xmlns:a16="http://schemas.microsoft.com/office/drawing/2014/main" id="{8861342C-7E25-CAF5-FBF8-F2052A65CDA6}"/>
              </a:ext>
            </a:extLst>
          </p:cNvPr>
          <p:cNvCxnSpPr/>
          <p:nvPr/>
        </p:nvCxnSpPr>
        <p:spPr>
          <a:xfrm>
            <a:off x="-74593" y="3505888"/>
            <a:ext cx="6993128" cy="37296"/>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BB599E23-6306-55BB-B8E0-3B13437F2A7D}"/>
              </a:ext>
            </a:extLst>
          </p:cNvPr>
          <p:cNvSpPr txBox="1"/>
          <p:nvPr/>
        </p:nvSpPr>
        <p:spPr>
          <a:xfrm>
            <a:off x="74593" y="3673723"/>
            <a:ext cx="6694755"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Q16 </a:t>
            </a:r>
            <a:r>
              <a:rPr lang="en-US" sz="2000" b="1" dirty="0">
                <a:ea typeface="+mn-lt"/>
                <a:cs typeface="+mn-lt"/>
              </a:rPr>
              <a:t>You are a school database that includes two main tables: Students and Classes.</a:t>
            </a:r>
          </a:p>
          <a:p>
            <a:endParaRPr lang="en-US" sz="2000" b="1" dirty="0"/>
          </a:p>
          <a:p>
            <a:r>
              <a:rPr lang="en-US" sz="2000" b="1" dirty="0"/>
              <a:t>Students Table</a:t>
            </a:r>
          </a:p>
          <a:p>
            <a:pPr algn="l"/>
            <a:endParaRPr lang="en-US" sz="2000" b="1" dirty="0"/>
          </a:p>
        </p:txBody>
      </p:sp>
      <p:pic>
        <p:nvPicPr>
          <p:cNvPr id="7" name="Picture 6" descr="A screenshot of a computer&#10;&#10;AI-generated content may be incorrect.">
            <a:extLst>
              <a:ext uri="{FF2B5EF4-FFF2-40B4-BE49-F238E27FC236}">
                <a16:creationId xmlns:a16="http://schemas.microsoft.com/office/drawing/2014/main" id="{A8CB8C24-531A-1507-A20A-F57083F39074}"/>
              </a:ext>
            </a:extLst>
          </p:cNvPr>
          <p:cNvPicPr>
            <a:picLocks noChangeAspect="1"/>
          </p:cNvPicPr>
          <p:nvPr/>
        </p:nvPicPr>
        <p:blipFill>
          <a:blip r:embed="rId3"/>
          <a:stretch>
            <a:fillRect/>
          </a:stretch>
        </p:blipFill>
        <p:spPr>
          <a:xfrm>
            <a:off x="207002" y="5050316"/>
            <a:ext cx="3949656" cy="1356910"/>
          </a:xfrm>
          <a:prstGeom prst="rect">
            <a:avLst/>
          </a:prstGeom>
        </p:spPr>
      </p:pic>
      <p:sp>
        <p:nvSpPr>
          <p:cNvPr id="8" name="TextBox 7">
            <a:extLst>
              <a:ext uri="{FF2B5EF4-FFF2-40B4-BE49-F238E27FC236}">
                <a16:creationId xmlns:a16="http://schemas.microsoft.com/office/drawing/2014/main" id="{84DBB257-9F74-0E03-0744-9CD4A708E8D1}"/>
              </a:ext>
            </a:extLst>
          </p:cNvPr>
          <p:cNvSpPr txBox="1"/>
          <p:nvPr/>
        </p:nvSpPr>
        <p:spPr>
          <a:xfrm>
            <a:off x="82021" y="6504542"/>
            <a:ext cx="283454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Classes Table</a:t>
            </a:r>
          </a:p>
        </p:txBody>
      </p:sp>
      <p:pic>
        <p:nvPicPr>
          <p:cNvPr id="9" name="Picture 8" descr="A screenshot of a computer&#10;&#10;AI-generated content may be incorrect.">
            <a:extLst>
              <a:ext uri="{FF2B5EF4-FFF2-40B4-BE49-F238E27FC236}">
                <a16:creationId xmlns:a16="http://schemas.microsoft.com/office/drawing/2014/main" id="{4E729F1B-FBE7-E105-FAB3-AD6BA89E8486}"/>
              </a:ext>
            </a:extLst>
          </p:cNvPr>
          <p:cNvPicPr>
            <a:picLocks noChangeAspect="1"/>
          </p:cNvPicPr>
          <p:nvPr/>
        </p:nvPicPr>
        <p:blipFill>
          <a:blip r:embed="rId4"/>
          <a:stretch>
            <a:fillRect/>
          </a:stretch>
        </p:blipFill>
        <p:spPr>
          <a:xfrm>
            <a:off x="161415" y="6962490"/>
            <a:ext cx="3355028" cy="1038453"/>
          </a:xfrm>
          <a:prstGeom prst="rect">
            <a:avLst/>
          </a:prstGeom>
        </p:spPr>
      </p:pic>
      <p:sp>
        <p:nvSpPr>
          <p:cNvPr id="10" name="TextBox 9">
            <a:extLst>
              <a:ext uri="{FF2B5EF4-FFF2-40B4-BE49-F238E27FC236}">
                <a16:creationId xmlns:a16="http://schemas.microsoft.com/office/drawing/2014/main" id="{208F83EA-B700-F9AA-BDA5-906958170F39}"/>
              </a:ext>
            </a:extLst>
          </p:cNvPr>
          <p:cNvSpPr txBox="1"/>
          <p:nvPr/>
        </p:nvSpPr>
        <p:spPr>
          <a:xfrm>
            <a:off x="70853" y="8130677"/>
            <a:ext cx="6489623"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b="1" dirty="0">
                <a:ea typeface="+mn-lt"/>
                <a:cs typeface="+mn-lt"/>
              </a:rPr>
              <a:t>Set up a relationship between the Students table and the Classes table.</a:t>
            </a:r>
            <a:endParaRPr lang="en-US" sz="2000" b="1" dirty="0"/>
          </a:p>
          <a:p>
            <a:pPr marL="285750" indent="-285750">
              <a:buFont typeface="Arial"/>
              <a:buChar char="•"/>
            </a:pPr>
            <a:r>
              <a:rPr lang="en-US" sz="2000" b="1" dirty="0">
                <a:ea typeface="+mn-lt"/>
                <a:cs typeface="+mn-lt"/>
              </a:rPr>
              <a:t>Write a query to list all students along with the class they are in and the teacher of that class.</a:t>
            </a:r>
            <a:endParaRPr lang="en-US" sz="2000" b="1" dirty="0"/>
          </a:p>
          <a:p>
            <a:pPr algn="l"/>
            <a:endParaRPr lang="en-US" sz="2000" b="1" dirty="0"/>
          </a:p>
        </p:txBody>
      </p:sp>
    </p:spTree>
    <p:extLst>
      <p:ext uri="{BB962C8B-B14F-4D97-AF65-F5344CB8AC3E}">
        <p14:creationId xmlns:p14="http://schemas.microsoft.com/office/powerpoint/2010/main" val="1496851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FB1700-4464-8E46-3C73-FCCBDBB90468}"/>
              </a:ext>
            </a:extLst>
          </p:cNvPr>
          <p:cNvSpPr txBox="1"/>
          <p:nvPr/>
        </p:nvSpPr>
        <p:spPr>
          <a:xfrm>
            <a:off x="149186" y="93242"/>
            <a:ext cx="6209898"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Step 1: Create a New Database</a:t>
            </a:r>
          </a:p>
          <a:p>
            <a:pPr marL="228600" indent="-228600">
              <a:buFont typeface=""/>
              <a:buAutoNum type="arabicPeriod"/>
            </a:pPr>
            <a:r>
              <a:rPr lang="en-US"/>
              <a:t>Open </a:t>
            </a:r>
            <a:r>
              <a:rPr lang="en-US" b="1"/>
              <a:t>LibreOffice Base</a:t>
            </a:r>
            <a:r>
              <a:rPr lang="en-US"/>
              <a:t>.</a:t>
            </a:r>
          </a:p>
          <a:p>
            <a:pPr marL="228600" indent="-228600">
              <a:buFont typeface=""/>
              <a:buAutoNum type="arabicPeriod"/>
            </a:pPr>
            <a:r>
              <a:rPr lang="en-US"/>
              <a:t>Click </a:t>
            </a:r>
            <a:r>
              <a:rPr lang="en-US" b="1"/>
              <a:t>Create a new database</a:t>
            </a:r>
            <a:r>
              <a:rPr lang="en-US"/>
              <a:t> → </a:t>
            </a:r>
            <a:r>
              <a:rPr lang="en-US" b="1"/>
              <a:t>Next</a:t>
            </a:r>
            <a:r>
              <a:rPr lang="en-US"/>
              <a:t> → </a:t>
            </a:r>
            <a:r>
              <a:rPr lang="en-US" b="1"/>
              <a:t>Finish</a:t>
            </a:r>
            <a:r>
              <a:rPr lang="en-US"/>
              <a:t>.</a:t>
            </a:r>
          </a:p>
          <a:p>
            <a:pPr marL="228600" indent="-228600">
              <a:buFont typeface=""/>
              <a:buAutoNum type="arabicPeriod"/>
            </a:pPr>
            <a:r>
              <a:rPr lang="en-US"/>
              <a:t>Save the database as </a:t>
            </a:r>
            <a:r>
              <a:rPr lang="en-US" b="1"/>
              <a:t>Q16.odb</a:t>
            </a:r>
            <a:r>
              <a:rPr lang="en-US"/>
              <a:t>.</a:t>
            </a:r>
          </a:p>
          <a:p>
            <a:r>
              <a:rPr lang="en-US" b="1"/>
              <a:t>Step 2: Create CLASSES Table using Design View</a:t>
            </a:r>
          </a:p>
          <a:p>
            <a:pPr marL="228600" indent="-228600">
              <a:buFont typeface=""/>
              <a:buAutoNum type="arabicPeriod"/>
            </a:pPr>
            <a:r>
              <a:rPr lang="en-US"/>
              <a:t>Click </a:t>
            </a:r>
            <a:r>
              <a:rPr lang="en-US" b="1"/>
              <a:t>Tables</a:t>
            </a:r>
            <a:r>
              <a:rPr lang="en-US"/>
              <a:t> → </a:t>
            </a:r>
            <a:r>
              <a:rPr lang="en-US" b="1"/>
              <a:t>Create Table in Design View</a:t>
            </a:r>
            <a:r>
              <a:rPr lang="en-US"/>
              <a:t>.</a:t>
            </a:r>
          </a:p>
          <a:p>
            <a:pPr marL="228600" indent="-228600">
              <a:buFont typeface=""/>
              <a:buAutoNum type="arabicPeriod"/>
            </a:pPr>
            <a:r>
              <a:rPr lang="en-US"/>
              <a:t>Enter the following fields:</a:t>
            </a:r>
          </a:p>
        </p:txBody>
      </p:sp>
      <p:graphicFrame>
        <p:nvGraphicFramePr>
          <p:cNvPr id="6" name="Table 5">
            <a:extLst>
              <a:ext uri="{FF2B5EF4-FFF2-40B4-BE49-F238E27FC236}">
                <a16:creationId xmlns:a16="http://schemas.microsoft.com/office/drawing/2014/main" id="{2C7C7CB0-C5D2-03D2-E369-B347BDD49165}"/>
              </a:ext>
            </a:extLst>
          </p:cNvPr>
          <p:cNvGraphicFramePr>
            <a:graphicFrameLocks noGrp="1"/>
          </p:cNvGraphicFramePr>
          <p:nvPr>
            <p:extLst>
              <p:ext uri="{D42A27DB-BD31-4B8C-83A1-F6EECF244321}">
                <p14:modId xmlns:p14="http://schemas.microsoft.com/office/powerpoint/2010/main" val="811858364"/>
              </p:ext>
            </p:extLst>
          </p:nvPr>
        </p:nvGraphicFramePr>
        <p:xfrm>
          <a:off x="0" y="2117947"/>
          <a:ext cx="6858000" cy="1463040"/>
        </p:xfrm>
        <a:graphic>
          <a:graphicData uri="http://schemas.openxmlformats.org/drawingml/2006/table">
            <a:tbl>
              <a:tblPr bandRow="1">
                <a:tableStyleId>{5C22544A-7EE6-4342-B048-85BDC9FD1C3A}</a:tableStyleId>
              </a:tblPr>
              <a:tblGrid>
                <a:gridCol w="3429000">
                  <a:extLst>
                    <a:ext uri="{9D8B030D-6E8A-4147-A177-3AD203B41FA5}">
                      <a16:colId xmlns:a16="http://schemas.microsoft.com/office/drawing/2014/main" val="2000225820"/>
                    </a:ext>
                  </a:extLst>
                </a:gridCol>
                <a:gridCol w="3429000">
                  <a:extLst>
                    <a:ext uri="{9D8B030D-6E8A-4147-A177-3AD203B41FA5}">
                      <a16:colId xmlns:a16="http://schemas.microsoft.com/office/drawing/2014/main" val="1376626886"/>
                    </a:ext>
                  </a:extLst>
                </a:gridCol>
              </a:tblGrid>
              <a:tr h="0">
                <a:tc>
                  <a:txBody>
                    <a:bodyPr/>
                    <a:lstStyle/>
                    <a:p>
                      <a:pPr>
                        <a:buNone/>
                      </a:pPr>
                      <a:r>
                        <a:rPr lang="en-US" b="1" dirty="0"/>
                        <a:t>Field Name</a:t>
                      </a:r>
                    </a:p>
                  </a:txBody>
                  <a:tcPr anchor="ctr">
                    <a:lnL>
                      <a:noFill/>
                    </a:lnL>
                    <a:lnR>
                      <a:noFill/>
                    </a:lnR>
                    <a:lnT>
                      <a:noFill/>
                    </a:lnT>
                    <a:lnB>
                      <a:noFill/>
                    </a:lnB>
                    <a:noFill/>
                  </a:tcPr>
                </a:tc>
                <a:tc>
                  <a:txBody>
                    <a:bodyPr/>
                    <a:lstStyle/>
                    <a:p>
                      <a:pPr>
                        <a:buNone/>
                      </a:pPr>
                      <a:r>
                        <a:rPr lang="en-US" b="1" dirty="0"/>
                        <a:t>Field Type</a:t>
                      </a:r>
                    </a:p>
                  </a:txBody>
                  <a:tcPr anchor="ctr">
                    <a:lnL>
                      <a:noFill/>
                    </a:lnL>
                    <a:lnR>
                      <a:noFill/>
                    </a:lnR>
                    <a:lnT>
                      <a:noFill/>
                    </a:lnT>
                    <a:lnB>
                      <a:noFill/>
                    </a:lnB>
                    <a:noFill/>
                  </a:tcPr>
                </a:tc>
                <a:extLst>
                  <a:ext uri="{0D108BD9-81ED-4DB2-BD59-A6C34878D82A}">
                    <a16:rowId xmlns:a16="http://schemas.microsoft.com/office/drawing/2014/main" val="3465222260"/>
                  </a:ext>
                </a:extLst>
              </a:tr>
              <a:tr h="0">
                <a:tc>
                  <a:txBody>
                    <a:bodyPr/>
                    <a:lstStyle/>
                    <a:p>
                      <a:pPr>
                        <a:buNone/>
                      </a:pPr>
                      <a:r>
                        <a:rPr lang="en-US" dirty="0" err="1"/>
                        <a:t>ClassID</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extLst>
                  <a:ext uri="{0D108BD9-81ED-4DB2-BD59-A6C34878D82A}">
                    <a16:rowId xmlns:a16="http://schemas.microsoft.com/office/drawing/2014/main" val="2411867898"/>
                  </a:ext>
                </a:extLst>
              </a:tr>
              <a:tr h="0">
                <a:tc>
                  <a:txBody>
                    <a:bodyPr/>
                    <a:lstStyle/>
                    <a:p>
                      <a:pPr>
                        <a:buNone/>
                      </a:pPr>
                      <a:r>
                        <a:rPr lang="en-US" dirty="0" err="1"/>
                        <a:t>ClassName</a:t>
                      </a:r>
                    </a:p>
                  </a:txBody>
                  <a:tcPr anchor="ctr">
                    <a:lnL>
                      <a:noFill/>
                    </a:lnL>
                    <a:lnR>
                      <a:noFill/>
                    </a:lnR>
                    <a:lnT>
                      <a:noFill/>
                    </a:lnT>
                    <a:lnB>
                      <a:noFill/>
                    </a:lnB>
                    <a:noFill/>
                  </a:tcPr>
                </a:tc>
                <a:tc>
                  <a:txBody>
                    <a:bodyPr/>
                    <a:lstStyle/>
                    <a:p>
                      <a:pPr>
                        <a:buNone/>
                      </a:pPr>
                      <a:r>
                        <a:rPr lang="en-US" dirty="0"/>
                        <a:t>Text (VARCHAR)</a:t>
                      </a:r>
                    </a:p>
                  </a:txBody>
                  <a:tcPr anchor="ctr">
                    <a:lnL>
                      <a:noFill/>
                    </a:lnL>
                    <a:lnR>
                      <a:noFill/>
                    </a:lnR>
                    <a:lnT>
                      <a:noFill/>
                    </a:lnT>
                    <a:lnB>
                      <a:noFill/>
                    </a:lnB>
                    <a:noFill/>
                  </a:tcPr>
                </a:tc>
                <a:extLst>
                  <a:ext uri="{0D108BD9-81ED-4DB2-BD59-A6C34878D82A}">
                    <a16:rowId xmlns:a16="http://schemas.microsoft.com/office/drawing/2014/main" val="3976067660"/>
                  </a:ext>
                </a:extLst>
              </a:tr>
              <a:tr h="0">
                <a:tc>
                  <a:txBody>
                    <a:bodyPr/>
                    <a:lstStyle/>
                    <a:p>
                      <a:pPr>
                        <a:buNone/>
                      </a:pPr>
                      <a:r>
                        <a:rPr lang="en-US" dirty="0" err="1"/>
                        <a:t>TeacherName</a:t>
                      </a:r>
                    </a:p>
                  </a:txBody>
                  <a:tcPr anchor="ctr">
                    <a:lnL>
                      <a:noFill/>
                    </a:lnL>
                    <a:lnR>
                      <a:noFill/>
                    </a:lnR>
                    <a:lnT>
                      <a:noFill/>
                    </a:lnT>
                    <a:lnB>
                      <a:noFill/>
                    </a:lnB>
                    <a:noFill/>
                  </a:tcPr>
                </a:tc>
                <a:tc>
                  <a:txBody>
                    <a:bodyPr/>
                    <a:lstStyle/>
                    <a:p>
                      <a:pPr>
                        <a:buNone/>
                      </a:pPr>
                      <a:r>
                        <a:rPr lang="en-US" dirty="0"/>
                        <a:t>Text (VARCHAR)</a:t>
                      </a:r>
                    </a:p>
                  </a:txBody>
                  <a:tcPr anchor="ctr">
                    <a:lnL>
                      <a:noFill/>
                    </a:lnL>
                    <a:lnR>
                      <a:noFill/>
                    </a:lnR>
                    <a:lnT>
                      <a:noFill/>
                    </a:lnT>
                    <a:lnB>
                      <a:noFill/>
                    </a:lnB>
                    <a:noFill/>
                  </a:tcPr>
                </a:tc>
                <a:extLst>
                  <a:ext uri="{0D108BD9-81ED-4DB2-BD59-A6C34878D82A}">
                    <a16:rowId xmlns:a16="http://schemas.microsoft.com/office/drawing/2014/main" val="1475118841"/>
                  </a:ext>
                </a:extLst>
              </a:tr>
            </a:tbl>
          </a:graphicData>
        </a:graphic>
      </p:graphicFrame>
      <p:sp>
        <p:nvSpPr>
          <p:cNvPr id="7" name="TextBox 6">
            <a:extLst>
              <a:ext uri="{FF2B5EF4-FFF2-40B4-BE49-F238E27FC236}">
                <a16:creationId xmlns:a16="http://schemas.microsoft.com/office/drawing/2014/main" id="{428C6B25-3CA8-E1F0-A934-EE8EA2E19177}"/>
              </a:ext>
            </a:extLst>
          </p:cNvPr>
          <p:cNvSpPr txBox="1"/>
          <p:nvPr/>
        </p:nvSpPr>
        <p:spPr>
          <a:xfrm>
            <a:off x="111890" y="3617778"/>
            <a:ext cx="6433678"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dirty="0"/>
              <a:t>Set </a:t>
            </a:r>
            <a:r>
              <a:rPr lang="en-US" b="1" dirty="0" err="1"/>
              <a:t>ClassID</a:t>
            </a:r>
            <a:r>
              <a:rPr lang="en-US" b="1" dirty="0"/>
              <a:t> as Primary Key</a:t>
            </a:r>
            <a:r>
              <a:rPr lang="en-US" dirty="0"/>
              <a:t>.</a:t>
            </a:r>
          </a:p>
          <a:p>
            <a:pPr marL="228600" indent="-228600">
              <a:buFont typeface=""/>
              <a:buChar char="•"/>
            </a:pPr>
            <a:r>
              <a:rPr lang="en-US" dirty="0"/>
              <a:t>Save the table as </a:t>
            </a:r>
            <a:r>
              <a:rPr lang="en-US" b="1" dirty="0"/>
              <a:t>CLASSES</a:t>
            </a:r>
            <a:r>
              <a:rPr lang="en-US" dirty="0"/>
              <a:t>.</a:t>
            </a:r>
          </a:p>
          <a:p>
            <a:r>
              <a:rPr lang="en-US" b="1"/>
              <a:t>Step 3: Create STUDENTS Table using Design View</a:t>
            </a:r>
            <a:endParaRPr lang="en-US" dirty="0"/>
          </a:p>
          <a:p>
            <a:pPr>
              <a:buFont typeface="Arial"/>
              <a:buChar char="•"/>
            </a:pPr>
            <a:r>
              <a:rPr lang="en-US">
                <a:ea typeface="+mn-lt"/>
                <a:cs typeface="+mn-lt"/>
              </a:rPr>
              <a:t>Click </a:t>
            </a:r>
            <a:r>
              <a:rPr lang="en-US" b="1">
                <a:ea typeface="+mn-lt"/>
                <a:cs typeface="+mn-lt"/>
              </a:rPr>
              <a:t>Tables</a:t>
            </a:r>
            <a:r>
              <a:rPr lang="en-US">
                <a:ea typeface="+mn-lt"/>
                <a:cs typeface="+mn-lt"/>
              </a:rPr>
              <a:t> → </a:t>
            </a:r>
            <a:r>
              <a:rPr lang="en-US" b="1">
                <a:ea typeface="+mn-lt"/>
                <a:cs typeface="+mn-lt"/>
              </a:rPr>
              <a:t>Create Table in Design View</a:t>
            </a:r>
            <a:r>
              <a:rPr lang="en-US">
                <a:ea typeface="+mn-lt"/>
                <a:cs typeface="+mn-lt"/>
              </a:rPr>
              <a:t>.</a:t>
            </a:r>
            <a:endParaRPr lang="en-US"/>
          </a:p>
          <a:p>
            <a:pPr>
              <a:buFont typeface="Arial"/>
              <a:buChar char="•"/>
            </a:pPr>
            <a:r>
              <a:rPr lang="en-US">
                <a:ea typeface="+mn-lt"/>
                <a:cs typeface="+mn-lt"/>
              </a:rPr>
              <a:t>Enter the following fields:</a:t>
            </a:r>
            <a:endParaRPr lang="en-US"/>
          </a:p>
          <a:p>
            <a:pPr marL="228600" indent="-228600">
              <a:buFont typeface=""/>
              <a:buChar char="•"/>
            </a:pPr>
            <a:endParaRPr lang="en-US" dirty="0"/>
          </a:p>
        </p:txBody>
      </p:sp>
      <p:graphicFrame>
        <p:nvGraphicFramePr>
          <p:cNvPr id="9" name="Table 8">
            <a:extLst>
              <a:ext uri="{FF2B5EF4-FFF2-40B4-BE49-F238E27FC236}">
                <a16:creationId xmlns:a16="http://schemas.microsoft.com/office/drawing/2014/main" id="{81789436-689E-16A3-9670-A7E796AC0F62}"/>
              </a:ext>
            </a:extLst>
          </p:cNvPr>
          <p:cNvGraphicFramePr>
            <a:graphicFrameLocks noGrp="1"/>
          </p:cNvGraphicFramePr>
          <p:nvPr>
            <p:extLst>
              <p:ext uri="{D42A27DB-BD31-4B8C-83A1-F6EECF244321}">
                <p14:modId xmlns:p14="http://schemas.microsoft.com/office/powerpoint/2010/main" val="2523192655"/>
              </p:ext>
            </p:extLst>
          </p:nvPr>
        </p:nvGraphicFramePr>
        <p:xfrm>
          <a:off x="0" y="5082907"/>
          <a:ext cx="6858000" cy="1828800"/>
        </p:xfrm>
        <a:graphic>
          <a:graphicData uri="http://schemas.openxmlformats.org/drawingml/2006/table">
            <a:tbl>
              <a:tblPr bandRow="1">
                <a:tableStyleId>{5C22544A-7EE6-4342-B048-85BDC9FD1C3A}</a:tableStyleId>
              </a:tblPr>
              <a:tblGrid>
                <a:gridCol w="3429000">
                  <a:extLst>
                    <a:ext uri="{9D8B030D-6E8A-4147-A177-3AD203B41FA5}">
                      <a16:colId xmlns:a16="http://schemas.microsoft.com/office/drawing/2014/main" val="3500223495"/>
                    </a:ext>
                  </a:extLst>
                </a:gridCol>
                <a:gridCol w="3429000">
                  <a:extLst>
                    <a:ext uri="{9D8B030D-6E8A-4147-A177-3AD203B41FA5}">
                      <a16:colId xmlns:a16="http://schemas.microsoft.com/office/drawing/2014/main" val="2592970797"/>
                    </a:ext>
                  </a:extLst>
                </a:gridCol>
              </a:tblGrid>
              <a:tr h="0">
                <a:tc>
                  <a:txBody>
                    <a:bodyPr/>
                    <a:lstStyle/>
                    <a:p>
                      <a:pPr>
                        <a:buNone/>
                      </a:pPr>
                      <a:r>
                        <a:rPr lang="en-US" b="1" dirty="0"/>
                        <a:t>Field Name</a:t>
                      </a:r>
                    </a:p>
                  </a:txBody>
                  <a:tcPr anchor="ctr">
                    <a:lnL>
                      <a:noFill/>
                    </a:lnL>
                    <a:lnR>
                      <a:noFill/>
                    </a:lnR>
                    <a:lnT>
                      <a:noFill/>
                    </a:lnT>
                    <a:lnB>
                      <a:noFill/>
                    </a:lnB>
                    <a:noFill/>
                  </a:tcPr>
                </a:tc>
                <a:tc>
                  <a:txBody>
                    <a:bodyPr/>
                    <a:lstStyle/>
                    <a:p>
                      <a:pPr>
                        <a:buNone/>
                      </a:pPr>
                      <a:r>
                        <a:rPr lang="en-US" b="1" dirty="0"/>
                        <a:t>Field Type</a:t>
                      </a:r>
                    </a:p>
                  </a:txBody>
                  <a:tcPr anchor="ctr">
                    <a:lnL>
                      <a:noFill/>
                    </a:lnL>
                    <a:lnR>
                      <a:noFill/>
                    </a:lnR>
                    <a:lnT>
                      <a:noFill/>
                    </a:lnT>
                    <a:lnB>
                      <a:noFill/>
                    </a:lnB>
                    <a:noFill/>
                  </a:tcPr>
                </a:tc>
                <a:extLst>
                  <a:ext uri="{0D108BD9-81ED-4DB2-BD59-A6C34878D82A}">
                    <a16:rowId xmlns:a16="http://schemas.microsoft.com/office/drawing/2014/main" val="4081934203"/>
                  </a:ext>
                </a:extLst>
              </a:tr>
              <a:tr h="0">
                <a:tc>
                  <a:txBody>
                    <a:bodyPr/>
                    <a:lstStyle/>
                    <a:p>
                      <a:pPr>
                        <a:buNone/>
                      </a:pPr>
                      <a:r>
                        <a:rPr lang="en-US" dirty="0" err="1"/>
                        <a:t>StudentID</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extLst>
                  <a:ext uri="{0D108BD9-81ED-4DB2-BD59-A6C34878D82A}">
                    <a16:rowId xmlns:a16="http://schemas.microsoft.com/office/drawing/2014/main" val="2641197370"/>
                  </a:ext>
                </a:extLst>
              </a:tr>
              <a:tr h="0">
                <a:tc>
                  <a:txBody>
                    <a:bodyPr/>
                    <a:lstStyle/>
                    <a:p>
                      <a:pPr>
                        <a:buNone/>
                      </a:pPr>
                      <a:r>
                        <a:rPr lang="en-US" dirty="0" err="1"/>
                        <a:t>StudentName</a:t>
                      </a:r>
                    </a:p>
                  </a:txBody>
                  <a:tcPr anchor="ctr">
                    <a:lnL>
                      <a:noFill/>
                    </a:lnL>
                    <a:lnR>
                      <a:noFill/>
                    </a:lnR>
                    <a:lnT>
                      <a:noFill/>
                    </a:lnT>
                    <a:lnB>
                      <a:noFill/>
                    </a:lnB>
                    <a:noFill/>
                  </a:tcPr>
                </a:tc>
                <a:tc>
                  <a:txBody>
                    <a:bodyPr/>
                    <a:lstStyle/>
                    <a:p>
                      <a:pPr>
                        <a:buNone/>
                      </a:pPr>
                      <a:r>
                        <a:rPr lang="en-US" dirty="0"/>
                        <a:t>Text (VARCHAR)</a:t>
                      </a:r>
                    </a:p>
                  </a:txBody>
                  <a:tcPr anchor="ctr">
                    <a:lnL>
                      <a:noFill/>
                    </a:lnL>
                    <a:lnR>
                      <a:noFill/>
                    </a:lnR>
                    <a:lnT>
                      <a:noFill/>
                    </a:lnT>
                    <a:lnB>
                      <a:noFill/>
                    </a:lnB>
                    <a:noFill/>
                  </a:tcPr>
                </a:tc>
                <a:extLst>
                  <a:ext uri="{0D108BD9-81ED-4DB2-BD59-A6C34878D82A}">
                    <a16:rowId xmlns:a16="http://schemas.microsoft.com/office/drawing/2014/main" val="2101855649"/>
                  </a:ext>
                </a:extLst>
              </a:tr>
              <a:tr h="0">
                <a:tc>
                  <a:txBody>
                    <a:bodyPr/>
                    <a:lstStyle/>
                    <a:p>
                      <a:pPr>
                        <a:buNone/>
                      </a:pPr>
                      <a:r>
                        <a:rPr lang="en-US" dirty="0" err="1"/>
                        <a:t>DateOfBirth</a:t>
                      </a:r>
                    </a:p>
                  </a:txBody>
                  <a:tcPr anchor="ctr">
                    <a:lnL>
                      <a:noFill/>
                    </a:lnL>
                    <a:lnR>
                      <a:noFill/>
                    </a:lnR>
                    <a:lnT>
                      <a:noFill/>
                    </a:lnT>
                    <a:lnB>
                      <a:noFill/>
                    </a:lnB>
                    <a:noFill/>
                  </a:tcPr>
                </a:tc>
                <a:tc>
                  <a:txBody>
                    <a:bodyPr/>
                    <a:lstStyle/>
                    <a:p>
                      <a:pPr>
                        <a:buNone/>
                      </a:pPr>
                      <a:r>
                        <a:rPr lang="en-US" dirty="0"/>
                        <a:t>Date</a:t>
                      </a:r>
                    </a:p>
                  </a:txBody>
                  <a:tcPr anchor="ctr">
                    <a:lnL>
                      <a:noFill/>
                    </a:lnL>
                    <a:lnR>
                      <a:noFill/>
                    </a:lnR>
                    <a:lnT>
                      <a:noFill/>
                    </a:lnT>
                    <a:lnB>
                      <a:noFill/>
                    </a:lnB>
                    <a:noFill/>
                  </a:tcPr>
                </a:tc>
                <a:extLst>
                  <a:ext uri="{0D108BD9-81ED-4DB2-BD59-A6C34878D82A}">
                    <a16:rowId xmlns:a16="http://schemas.microsoft.com/office/drawing/2014/main" val="4173839325"/>
                  </a:ext>
                </a:extLst>
              </a:tr>
              <a:tr h="0">
                <a:tc>
                  <a:txBody>
                    <a:bodyPr/>
                    <a:lstStyle/>
                    <a:p>
                      <a:pPr>
                        <a:buNone/>
                      </a:pPr>
                      <a:r>
                        <a:rPr lang="en-US" dirty="0" err="1"/>
                        <a:t>ClassID</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extLst>
                  <a:ext uri="{0D108BD9-81ED-4DB2-BD59-A6C34878D82A}">
                    <a16:rowId xmlns:a16="http://schemas.microsoft.com/office/drawing/2014/main" val="1522075559"/>
                  </a:ext>
                </a:extLst>
              </a:tr>
            </a:tbl>
          </a:graphicData>
        </a:graphic>
      </p:graphicFrame>
      <p:sp>
        <p:nvSpPr>
          <p:cNvPr id="10" name="TextBox 9">
            <a:extLst>
              <a:ext uri="{FF2B5EF4-FFF2-40B4-BE49-F238E27FC236}">
                <a16:creationId xmlns:a16="http://schemas.microsoft.com/office/drawing/2014/main" id="{09A761B0-37A4-342B-34F0-F4A67DDB1D5E}"/>
              </a:ext>
            </a:extLst>
          </p:cNvPr>
          <p:cNvSpPr txBox="1"/>
          <p:nvPr/>
        </p:nvSpPr>
        <p:spPr>
          <a:xfrm>
            <a:off x="111939" y="6929724"/>
            <a:ext cx="650827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ea typeface="+mn-lt"/>
                <a:cs typeface="+mn-lt"/>
              </a:rPr>
              <a:t>Set </a:t>
            </a:r>
            <a:r>
              <a:rPr lang="en-US" b="1" dirty="0" err="1">
                <a:ea typeface="+mn-lt"/>
                <a:cs typeface="+mn-lt"/>
              </a:rPr>
              <a:t>StudentID</a:t>
            </a:r>
            <a:r>
              <a:rPr lang="en-US" b="1" dirty="0">
                <a:ea typeface="+mn-lt"/>
                <a:cs typeface="+mn-lt"/>
              </a:rPr>
              <a:t> as Primary Key</a:t>
            </a:r>
            <a:r>
              <a:rPr lang="en-US" dirty="0">
                <a:ea typeface="+mn-lt"/>
                <a:cs typeface="+mn-lt"/>
              </a:rPr>
              <a:t>.</a:t>
            </a:r>
          </a:p>
          <a:p>
            <a:pPr marL="285750" indent="-285750">
              <a:buFont typeface="Arial"/>
              <a:buChar char="•"/>
            </a:pPr>
            <a:r>
              <a:rPr lang="en-US" dirty="0">
                <a:ea typeface="+mn-lt"/>
                <a:cs typeface="+mn-lt"/>
              </a:rPr>
              <a:t>Save the table as </a:t>
            </a:r>
            <a:r>
              <a:rPr lang="en-US" b="1" dirty="0">
                <a:ea typeface="+mn-lt"/>
                <a:cs typeface="+mn-lt"/>
              </a:rPr>
              <a:t>STUDENTS</a:t>
            </a:r>
            <a:r>
              <a:rPr lang="en-US" dirty="0">
                <a:ea typeface="+mn-lt"/>
                <a:cs typeface="+mn-lt"/>
              </a:rPr>
              <a:t>.</a:t>
            </a:r>
          </a:p>
          <a:p>
            <a:r>
              <a:rPr lang="en-US" b="1" dirty="0"/>
              <a:t>Step 4: Enter Records in Both Tables</a:t>
            </a:r>
            <a:endParaRPr lang="en-US"/>
          </a:p>
          <a:p>
            <a:pPr marL="285750" indent="-285750">
              <a:buFont typeface="Arial"/>
              <a:buChar char="•"/>
            </a:pPr>
            <a:r>
              <a:rPr lang="en-US">
                <a:ea typeface="+mn-lt"/>
                <a:cs typeface="+mn-lt"/>
              </a:rPr>
              <a:t>Enter records in </a:t>
            </a:r>
            <a:r>
              <a:rPr lang="en-US" b="1">
                <a:ea typeface="+mn-lt"/>
                <a:cs typeface="+mn-lt"/>
              </a:rPr>
              <a:t>CLASSES</a:t>
            </a:r>
            <a:r>
              <a:rPr lang="en-US">
                <a:ea typeface="+mn-lt"/>
                <a:cs typeface="+mn-lt"/>
              </a:rPr>
              <a:t> table (Mathematics, Science, History with teachers).</a:t>
            </a:r>
            <a:endParaRPr lang="en-US"/>
          </a:p>
          <a:p>
            <a:pPr marL="285750" indent="-285750">
              <a:buFont typeface="Arial"/>
              <a:buChar char="•"/>
            </a:pPr>
            <a:r>
              <a:rPr lang="en-US">
                <a:ea typeface="+mn-lt"/>
                <a:cs typeface="+mn-lt"/>
              </a:rPr>
              <a:t>Enter records in </a:t>
            </a:r>
            <a:r>
              <a:rPr lang="en-US" b="1">
                <a:ea typeface="+mn-lt"/>
                <a:cs typeface="+mn-lt"/>
              </a:rPr>
              <a:t>STUDENTS</a:t>
            </a:r>
            <a:r>
              <a:rPr lang="en-US">
                <a:ea typeface="+mn-lt"/>
                <a:cs typeface="+mn-lt"/>
              </a:rPr>
              <a:t> table with proper </a:t>
            </a:r>
            <a:r>
              <a:rPr lang="en-US" b="1" err="1">
                <a:ea typeface="+mn-lt"/>
                <a:cs typeface="+mn-lt"/>
              </a:rPr>
              <a:t>ClassID</a:t>
            </a:r>
            <a:r>
              <a:rPr lang="en-US">
                <a:ea typeface="+mn-lt"/>
                <a:cs typeface="+mn-lt"/>
              </a:rPr>
              <a:t> values.</a:t>
            </a:r>
            <a:endParaRPr lang="en-US"/>
          </a:p>
          <a:p>
            <a:pPr marL="285750" indent="-285750">
              <a:buFont typeface="Arial"/>
              <a:buChar char="•"/>
            </a:pPr>
            <a:endParaRPr lang="en-US" dirty="0"/>
          </a:p>
          <a:p>
            <a:endParaRPr lang="en-US" b="1" dirty="0"/>
          </a:p>
        </p:txBody>
      </p:sp>
      <p:sp>
        <p:nvSpPr>
          <p:cNvPr id="11" name="TextBox 10">
            <a:extLst>
              <a:ext uri="{FF2B5EF4-FFF2-40B4-BE49-F238E27FC236}">
                <a16:creationId xmlns:a16="http://schemas.microsoft.com/office/drawing/2014/main" id="{070EF565-D42C-260F-7027-C92E6CC875A0}"/>
              </a:ext>
            </a:extLst>
          </p:cNvPr>
          <p:cNvSpPr txBox="1"/>
          <p:nvPr/>
        </p:nvSpPr>
        <p:spPr>
          <a:xfrm>
            <a:off x="37296" y="8652830"/>
            <a:ext cx="67507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5: Create Relationship between Tables</a:t>
            </a:r>
            <a:endParaRPr lang="en-US"/>
          </a:p>
          <a:p>
            <a:pPr marL="285750" indent="-285750">
              <a:buFont typeface="Arial"/>
              <a:buChar char="•"/>
            </a:pPr>
            <a:r>
              <a:rPr lang="en-US" dirty="0">
                <a:ea typeface="+mn-lt"/>
                <a:cs typeface="+mn-lt"/>
              </a:rPr>
              <a:t>Click </a:t>
            </a:r>
            <a:r>
              <a:rPr lang="en-US" b="1" dirty="0">
                <a:ea typeface="+mn-lt"/>
                <a:cs typeface="+mn-lt"/>
              </a:rPr>
              <a:t>Tools → Relationships</a:t>
            </a:r>
            <a:r>
              <a:rPr lang="en-US" dirty="0">
                <a:ea typeface="+mn-lt"/>
                <a:cs typeface="+mn-lt"/>
              </a:rPr>
              <a:t>.</a:t>
            </a:r>
          </a:p>
          <a:p>
            <a:pPr marL="285750" indent="-285750">
              <a:buFont typeface="Arial"/>
              <a:buChar char="•"/>
            </a:pPr>
            <a:r>
              <a:rPr lang="en-US" dirty="0">
                <a:ea typeface="+mn-lt"/>
                <a:cs typeface="+mn-lt"/>
              </a:rPr>
              <a:t>Add </a:t>
            </a:r>
            <a:r>
              <a:rPr lang="en-US" b="1" dirty="0">
                <a:ea typeface="+mn-lt"/>
                <a:cs typeface="+mn-lt"/>
              </a:rPr>
              <a:t>CLASSES</a:t>
            </a:r>
            <a:r>
              <a:rPr lang="en-US" dirty="0">
                <a:ea typeface="+mn-lt"/>
                <a:cs typeface="+mn-lt"/>
              </a:rPr>
              <a:t> and </a:t>
            </a:r>
            <a:r>
              <a:rPr lang="en-US" b="1" dirty="0">
                <a:ea typeface="+mn-lt"/>
                <a:cs typeface="+mn-lt"/>
              </a:rPr>
              <a:t>STUDENTS</a:t>
            </a:r>
            <a:r>
              <a:rPr lang="en-US" dirty="0">
                <a:ea typeface="+mn-lt"/>
                <a:cs typeface="+mn-lt"/>
              </a:rPr>
              <a:t> tables.</a:t>
            </a:r>
          </a:p>
          <a:p>
            <a:pPr marL="285750" indent="-285750">
              <a:buFont typeface="Arial"/>
              <a:buChar char="•"/>
            </a:pPr>
            <a:r>
              <a:rPr lang="en-US" dirty="0">
                <a:ea typeface="+mn-lt"/>
                <a:cs typeface="+mn-lt"/>
              </a:rPr>
              <a:t>Drag </a:t>
            </a:r>
            <a:r>
              <a:rPr lang="en-US" b="1" dirty="0" err="1">
                <a:ea typeface="+mn-lt"/>
                <a:cs typeface="+mn-lt"/>
              </a:rPr>
              <a:t>ClassID</a:t>
            </a:r>
            <a:r>
              <a:rPr lang="en-US" dirty="0">
                <a:ea typeface="+mn-lt"/>
                <a:cs typeface="+mn-lt"/>
              </a:rPr>
              <a:t> from </a:t>
            </a:r>
            <a:r>
              <a:rPr lang="en-US" b="1" dirty="0">
                <a:ea typeface="+mn-lt"/>
                <a:cs typeface="+mn-lt"/>
              </a:rPr>
              <a:t>CLASSES</a:t>
            </a:r>
            <a:r>
              <a:rPr lang="en-US" dirty="0">
                <a:ea typeface="+mn-lt"/>
                <a:cs typeface="+mn-lt"/>
              </a:rPr>
              <a:t> to </a:t>
            </a:r>
            <a:r>
              <a:rPr lang="en-US" b="1" dirty="0" err="1">
                <a:ea typeface="+mn-lt"/>
                <a:cs typeface="+mn-lt"/>
              </a:rPr>
              <a:t>ClassID</a:t>
            </a:r>
            <a:r>
              <a:rPr lang="en-US" dirty="0">
                <a:ea typeface="+mn-lt"/>
                <a:cs typeface="+mn-lt"/>
              </a:rPr>
              <a:t> in </a:t>
            </a:r>
            <a:r>
              <a:rPr lang="en-US" b="1" dirty="0">
                <a:ea typeface="+mn-lt"/>
                <a:cs typeface="+mn-lt"/>
              </a:rPr>
              <a:t>STUDENTS</a:t>
            </a:r>
            <a:endParaRPr lang="en-US" dirty="0">
              <a:ea typeface="+mn-lt"/>
              <a:cs typeface="+mn-lt"/>
            </a:endParaRPr>
          </a:p>
          <a:p>
            <a:pPr algn="l"/>
            <a:endParaRPr lang="en-US" dirty="0"/>
          </a:p>
        </p:txBody>
      </p:sp>
    </p:spTree>
    <p:extLst>
      <p:ext uri="{BB962C8B-B14F-4D97-AF65-F5344CB8AC3E}">
        <p14:creationId xmlns:p14="http://schemas.microsoft.com/office/powerpoint/2010/main" val="4259528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853DA8-46C4-6701-64CE-2E7841E958D9}"/>
              </a:ext>
            </a:extLst>
          </p:cNvPr>
          <p:cNvSpPr txBox="1"/>
          <p:nvPr/>
        </p:nvSpPr>
        <p:spPr>
          <a:xfrm>
            <a:off x="111890" y="74593"/>
            <a:ext cx="6564216"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AutoNum type="arabicPeriod"/>
            </a:pPr>
            <a:r>
              <a:rPr lang="en-US"/>
              <a:t>A </a:t>
            </a:r>
            <a:r>
              <a:rPr lang="en-US" b="1"/>
              <a:t>one-to-many relationship (1:n)</a:t>
            </a:r>
            <a:r>
              <a:rPr lang="en-US"/>
              <a:t> is created.</a:t>
            </a:r>
          </a:p>
          <a:p>
            <a:pPr marL="228600" indent="-228600">
              <a:buFont typeface=""/>
              <a:buAutoNum type="arabicPeriod"/>
            </a:pPr>
            <a:r>
              <a:rPr lang="en-US"/>
              <a:t>Save and close the relationship window.</a:t>
            </a:r>
          </a:p>
          <a:p>
            <a:r>
              <a:rPr lang="en-US" b="1"/>
              <a:t>Step 6: Create Query using SQL View</a:t>
            </a:r>
          </a:p>
          <a:p>
            <a:pPr marL="228600" indent="-228600">
              <a:buFont typeface=""/>
              <a:buAutoNum type="arabicPeriod"/>
            </a:pPr>
            <a:r>
              <a:rPr lang="en-US"/>
              <a:t>Click </a:t>
            </a:r>
            <a:r>
              <a:rPr lang="en-US" b="1"/>
              <a:t>Queries → Create Query in SQL View</a:t>
            </a:r>
            <a:r>
              <a:rPr lang="en-US"/>
              <a:t>.</a:t>
            </a:r>
          </a:p>
          <a:p>
            <a:pPr marL="228600" indent="-228600">
              <a:buFont typeface=""/>
              <a:buAutoNum type="arabicPeriod"/>
            </a:pPr>
            <a:r>
              <a:rPr lang="en-US"/>
              <a:t>Type the following SQL command:</a:t>
            </a:r>
          </a:p>
          <a:p>
            <a:endParaRPr lang="en-US"/>
          </a:p>
          <a:p>
            <a:r>
              <a:rPr lang="en-US"/>
              <a:t>SELECT "STUDENTS"."StudentName", "CLASSES"."ClassName", "CLASSES"."TeacherName" FROM "STUDENTS" INNER JOIN "CLASSES" ON "STUDENTS"."ClassID" = "CLASSES"."ClassID"; </a:t>
            </a:r>
          </a:p>
          <a:p>
            <a:endParaRPr lang="en-US"/>
          </a:p>
          <a:p>
            <a:pPr marL="228600" indent="-228600">
              <a:buFont typeface=""/>
              <a:buAutoNum type="arabicPeriod" startAt="3"/>
            </a:pPr>
            <a:r>
              <a:rPr lang="en-US"/>
              <a:t>Click </a:t>
            </a:r>
            <a:r>
              <a:rPr lang="en-US" b="1"/>
              <a:t>Run Query (F5)</a:t>
            </a:r>
            <a:r>
              <a:rPr lang="en-US"/>
              <a:t>.</a:t>
            </a:r>
          </a:p>
          <a:p>
            <a:r>
              <a:rPr lang="en-US" b="1"/>
              <a:t>Step 7: Save the Query</a:t>
            </a:r>
          </a:p>
          <a:p>
            <a:pPr marL="228600" indent="-228600">
              <a:buFont typeface=""/>
              <a:buAutoNum type="arabicPeriod"/>
            </a:pPr>
            <a:r>
              <a:rPr lang="en-US"/>
              <a:t>Save the query as</a:t>
            </a:r>
            <a:br>
              <a:rPr lang="en-US"/>
            </a:br>
            <a:r>
              <a:rPr lang="en-US" b="1"/>
              <a:t>Query to Show Student + Class + Teacher</a:t>
            </a:r>
            <a:r>
              <a:rPr lang="en-US"/>
              <a:t>.</a:t>
            </a:r>
          </a:p>
        </p:txBody>
      </p:sp>
      <p:pic>
        <p:nvPicPr>
          <p:cNvPr id="5" name="Picture 4" descr="A screenshot of a computer&#10;&#10;AI-generated content may be incorrect.">
            <a:extLst>
              <a:ext uri="{FF2B5EF4-FFF2-40B4-BE49-F238E27FC236}">
                <a16:creationId xmlns:a16="http://schemas.microsoft.com/office/drawing/2014/main" id="{2C09B0D6-E362-B6A2-DB54-D4DF36739429}"/>
              </a:ext>
            </a:extLst>
          </p:cNvPr>
          <p:cNvPicPr>
            <a:picLocks noChangeAspect="1"/>
          </p:cNvPicPr>
          <p:nvPr/>
        </p:nvPicPr>
        <p:blipFill>
          <a:blip r:embed="rId2"/>
          <a:stretch>
            <a:fillRect/>
          </a:stretch>
        </p:blipFill>
        <p:spPr>
          <a:xfrm>
            <a:off x="298174" y="4045794"/>
            <a:ext cx="6242157" cy="3351036"/>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F04819BC-09C7-8827-E497-DBC65074BA80}"/>
              </a:ext>
            </a:extLst>
          </p:cNvPr>
          <p:cNvPicPr>
            <a:picLocks noChangeAspect="1"/>
          </p:cNvPicPr>
          <p:nvPr/>
        </p:nvPicPr>
        <p:blipFill>
          <a:blip r:embed="rId3"/>
          <a:stretch>
            <a:fillRect/>
          </a:stretch>
        </p:blipFill>
        <p:spPr>
          <a:xfrm>
            <a:off x="118295" y="7555104"/>
            <a:ext cx="2815106" cy="1941839"/>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D75484F5-96F1-FBFE-FBD7-21245CE2566D}"/>
              </a:ext>
            </a:extLst>
          </p:cNvPr>
          <p:cNvPicPr>
            <a:picLocks noChangeAspect="1"/>
          </p:cNvPicPr>
          <p:nvPr/>
        </p:nvPicPr>
        <p:blipFill>
          <a:blip r:embed="rId4"/>
          <a:stretch>
            <a:fillRect/>
          </a:stretch>
        </p:blipFill>
        <p:spPr>
          <a:xfrm>
            <a:off x="3022279" y="7634918"/>
            <a:ext cx="3730959" cy="1782208"/>
          </a:xfrm>
          <a:prstGeom prst="rect">
            <a:avLst/>
          </a:prstGeom>
        </p:spPr>
      </p:pic>
    </p:spTree>
    <p:extLst>
      <p:ext uri="{BB962C8B-B14F-4D97-AF65-F5344CB8AC3E}">
        <p14:creationId xmlns:p14="http://schemas.microsoft.com/office/powerpoint/2010/main" val="855849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E8B044-2C64-E144-FA5C-22C29A5B6590}"/>
              </a:ext>
            </a:extLst>
          </p:cNvPr>
          <p:cNvSpPr txBox="1"/>
          <p:nvPr/>
        </p:nvSpPr>
        <p:spPr>
          <a:xfrm>
            <a:off x="205201" y="74618"/>
            <a:ext cx="63985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Q17 </a:t>
            </a:r>
            <a:r>
              <a:rPr lang="en-US" b="1" dirty="0">
                <a:ea typeface="+mn-lt"/>
                <a:cs typeface="+mn-lt"/>
              </a:rPr>
              <a:t>Create the following table for the Students’ Details:</a:t>
            </a:r>
          </a:p>
        </p:txBody>
      </p:sp>
      <p:pic>
        <p:nvPicPr>
          <p:cNvPr id="3" name="Picture 2" descr="A screenshot of a table&#10;&#10;AI-generated content may be incorrect.">
            <a:extLst>
              <a:ext uri="{FF2B5EF4-FFF2-40B4-BE49-F238E27FC236}">
                <a16:creationId xmlns:a16="http://schemas.microsoft.com/office/drawing/2014/main" id="{622BCBF4-9336-DB7E-B78C-1ACF01CC36B9}"/>
              </a:ext>
            </a:extLst>
          </p:cNvPr>
          <p:cNvPicPr>
            <a:picLocks noChangeAspect="1"/>
          </p:cNvPicPr>
          <p:nvPr/>
        </p:nvPicPr>
        <p:blipFill>
          <a:blip r:embed="rId2"/>
          <a:stretch>
            <a:fillRect/>
          </a:stretch>
        </p:blipFill>
        <p:spPr>
          <a:xfrm>
            <a:off x="1202222" y="443826"/>
            <a:ext cx="3637320" cy="1419225"/>
          </a:xfrm>
          <a:prstGeom prst="rect">
            <a:avLst/>
          </a:prstGeom>
        </p:spPr>
      </p:pic>
      <p:sp>
        <p:nvSpPr>
          <p:cNvPr id="4" name="TextBox 3">
            <a:extLst>
              <a:ext uri="{FF2B5EF4-FFF2-40B4-BE49-F238E27FC236}">
                <a16:creationId xmlns:a16="http://schemas.microsoft.com/office/drawing/2014/main" id="{6A499EF4-7F96-7C7B-03F2-2769A3B6EF35}"/>
              </a:ext>
            </a:extLst>
          </p:cNvPr>
          <p:cNvSpPr txBox="1"/>
          <p:nvPr/>
        </p:nvSpPr>
        <p:spPr>
          <a:xfrm>
            <a:off x="448456" y="2021090"/>
            <a:ext cx="591353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b="1"/>
              <a:t>Create a form for the </a:t>
            </a:r>
            <a:r>
              <a:rPr lang="en-US" b="1" i="1"/>
              <a:t>Students’ Details</a:t>
            </a:r>
            <a:r>
              <a:rPr lang="en-US" b="1"/>
              <a:t> table.</a:t>
            </a:r>
          </a:p>
          <a:p>
            <a:pPr marL="228600" indent="-228600">
              <a:buFont typeface=""/>
              <a:buChar char="•"/>
            </a:pPr>
            <a:r>
              <a:rPr lang="en-US" b="1"/>
              <a:t>Enter the following records through the form.</a:t>
            </a:r>
          </a:p>
          <a:p>
            <a:endParaRPr lang="en-US" b="1"/>
          </a:p>
          <a:p>
            <a:endParaRPr lang="en-US" b="1"/>
          </a:p>
          <a:p>
            <a:endParaRPr lang="en-US" b="1"/>
          </a:p>
          <a:p>
            <a:endParaRPr lang="en-US" b="1"/>
          </a:p>
          <a:p>
            <a:endParaRPr lang="en-US" b="1"/>
          </a:p>
          <a:p>
            <a:endParaRPr lang="en-US" b="1"/>
          </a:p>
        </p:txBody>
      </p:sp>
      <p:graphicFrame>
        <p:nvGraphicFramePr>
          <p:cNvPr id="6" name="Table 5">
            <a:extLst>
              <a:ext uri="{FF2B5EF4-FFF2-40B4-BE49-F238E27FC236}">
                <a16:creationId xmlns:a16="http://schemas.microsoft.com/office/drawing/2014/main" id="{530E7C76-6E73-4B23-D5D4-1A2251FBC910}"/>
              </a:ext>
            </a:extLst>
          </p:cNvPr>
          <p:cNvGraphicFramePr>
            <a:graphicFrameLocks noGrp="1"/>
          </p:cNvGraphicFramePr>
          <p:nvPr>
            <p:extLst>
              <p:ext uri="{D42A27DB-BD31-4B8C-83A1-F6EECF244321}">
                <p14:modId xmlns:p14="http://schemas.microsoft.com/office/powerpoint/2010/main" val="2470295373"/>
              </p:ext>
            </p:extLst>
          </p:nvPr>
        </p:nvGraphicFramePr>
        <p:xfrm>
          <a:off x="-30145" y="2610123"/>
          <a:ext cx="6858000" cy="1097280"/>
        </p:xfrm>
        <a:graphic>
          <a:graphicData uri="http://schemas.openxmlformats.org/drawingml/2006/table">
            <a:tbl>
              <a:tblPr bandRow="1">
                <a:tableStyleId>{5C22544A-7EE6-4342-B048-85BDC9FD1C3A}</a:tableStyleId>
              </a:tblPr>
              <a:tblGrid>
                <a:gridCol w="1714500">
                  <a:extLst>
                    <a:ext uri="{9D8B030D-6E8A-4147-A177-3AD203B41FA5}">
                      <a16:colId xmlns:a16="http://schemas.microsoft.com/office/drawing/2014/main" val="2905818393"/>
                    </a:ext>
                  </a:extLst>
                </a:gridCol>
                <a:gridCol w="1714500">
                  <a:extLst>
                    <a:ext uri="{9D8B030D-6E8A-4147-A177-3AD203B41FA5}">
                      <a16:colId xmlns:a16="http://schemas.microsoft.com/office/drawing/2014/main" val="3131581384"/>
                    </a:ext>
                  </a:extLst>
                </a:gridCol>
                <a:gridCol w="1714500">
                  <a:extLst>
                    <a:ext uri="{9D8B030D-6E8A-4147-A177-3AD203B41FA5}">
                      <a16:colId xmlns:a16="http://schemas.microsoft.com/office/drawing/2014/main" val="2785908645"/>
                    </a:ext>
                  </a:extLst>
                </a:gridCol>
                <a:gridCol w="1714500">
                  <a:extLst>
                    <a:ext uri="{9D8B030D-6E8A-4147-A177-3AD203B41FA5}">
                      <a16:colId xmlns:a16="http://schemas.microsoft.com/office/drawing/2014/main" val="3765472082"/>
                    </a:ext>
                  </a:extLst>
                </a:gridCol>
              </a:tblGrid>
              <a:tr h="0">
                <a:tc>
                  <a:txBody>
                    <a:bodyPr/>
                    <a:lstStyle/>
                    <a:p>
                      <a:pPr algn="r">
                        <a:buNone/>
                      </a:pPr>
                      <a:r>
                        <a:rPr lang="en-US" b="1" dirty="0" err="1"/>
                        <a:t>BookID</a:t>
                      </a:r>
                    </a:p>
                  </a:txBody>
                  <a:tcPr anchor="ctr">
                    <a:lnL>
                      <a:noFill/>
                    </a:lnL>
                    <a:lnR>
                      <a:noFill/>
                    </a:lnR>
                    <a:lnT>
                      <a:noFill/>
                    </a:lnT>
                    <a:lnB>
                      <a:noFill/>
                    </a:lnB>
                    <a:noFill/>
                  </a:tcPr>
                </a:tc>
                <a:tc>
                  <a:txBody>
                    <a:bodyPr/>
                    <a:lstStyle/>
                    <a:p>
                      <a:pPr>
                        <a:buNone/>
                      </a:pPr>
                      <a:r>
                        <a:rPr lang="en-US" b="1" err="1"/>
                        <a:t>StudentName</a:t>
                      </a:r>
                    </a:p>
                  </a:txBody>
                  <a:tcPr anchor="ctr">
                    <a:lnL>
                      <a:noFill/>
                    </a:lnL>
                    <a:lnR>
                      <a:noFill/>
                    </a:lnR>
                    <a:lnT>
                      <a:noFill/>
                    </a:lnT>
                    <a:lnB>
                      <a:noFill/>
                    </a:lnB>
                    <a:noFill/>
                  </a:tcPr>
                </a:tc>
                <a:tc>
                  <a:txBody>
                    <a:bodyPr/>
                    <a:lstStyle/>
                    <a:p>
                      <a:pPr algn="ctr">
                        <a:buNone/>
                      </a:pPr>
                      <a:r>
                        <a:rPr lang="en-US" b="1" dirty="0"/>
                        <a:t>Class</a:t>
                      </a:r>
                    </a:p>
                  </a:txBody>
                  <a:tcPr anchor="ctr">
                    <a:lnL>
                      <a:noFill/>
                    </a:lnL>
                    <a:lnR>
                      <a:noFill/>
                    </a:lnR>
                    <a:lnT>
                      <a:noFill/>
                    </a:lnT>
                    <a:lnB>
                      <a:noFill/>
                    </a:lnB>
                    <a:noFill/>
                  </a:tcPr>
                </a:tc>
                <a:tc>
                  <a:txBody>
                    <a:bodyPr/>
                    <a:lstStyle/>
                    <a:p>
                      <a:pPr algn="ctr">
                        <a:buNone/>
                      </a:pPr>
                      <a:r>
                        <a:rPr lang="en-US" b="1" dirty="0"/>
                        <a:t>Section</a:t>
                      </a:r>
                    </a:p>
                  </a:txBody>
                  <a:tcPr anchor="ctr">
                    <a:lnL>
                      <a:noFill/>
                    </a:lnL>
                    <a:lnR>
                      <a:noFill/>
                    </a:lnR>
                    <a:lnT>
                      <a:noFill/>
                    </a:lnT>
                    <a:lnB>
                      <a:noFill/>
                    </a:lnB>
                    <a:noFill/>
                  </a:tcPr>
                </a:tc>
                <a:extLst>
                  <a:ext uri="{0D108BD9-81ED-4DB2-BD59-A6C34878D82A}">
                    <a16:rowId xmlns:a16="http://schemas.microsoft.com/office/drawing/2014/main" val="2553613470"/>
                  </a:ext>
                </a:extLst>
              </a:tr>
              <a:tr h="0">
                <a:tc>
                  <a:txBody>
                    <a:bodyPr/>
                    <a:lstStyle/>
                    <a:p>
                      <a:pPr algn="r">
                        <a:buNone/>
                      </a:pPr>
                      <a:r>
                        <a:rPr lang="en-US" dirty="0"/>
                        <a:t>6</a:t>
                      </a:r>
                    </a:p>
                  </a:txBody>
                  <a:tcPr anchor="ctr">
                    <a:lnL>
                      <a:noFill/>
                    </a:lnL>
                    <a:lnR>
                      <a:noFill/>
                    </a:lnR>
                    <a:lnT>
                      <a:noFill/>
                    </a:lnT>
                    <a:lnB>
                      <a:noFill/>
                    </a:lnB>
                    <a:noFill/>
                  </a:tcPr>
                </a:tc>
                <a:tc>
                  <a:txBody>
                    <a:bodyPr/>
                    <a:lstStyle/>
                    <a:p>
                      <a:pPr>
                        <a:buNone/>
                      </a:pPr>
                      <a:r>
                        <a:rPr lang="en-US" dirty="0"/>
                        <a:t>Gyan Shankar</a:t>
                      </a:r>
                    </a:p>
                  </a:txBody>
                  <a:tcPr anchor="ctr">
                    <a:lnL>
                      <a:noFill/>
                    </a:lnL>
                    <a:lnR>
                      <a:noFill/>
                    </a:lnR>
                    <a:lnT>
                      <a:noFill/>
                    </a:lnT>
                    <a:lnB>
                      <a:noFill/>
                    </a:lnB>
                    <a:noFill/>
                  </a:tcPr>
                </a:tc>
                <a:tc>
                  <a:txBody>
                    <a:bodyPr/>
                    <a:lstStyle/>
                    <a:p>
                      <a:pPr algn="ctr">
                        <a:buNone/>
                      </a:pPr>
                      <a:r>
                        <a:rPr lang="en-US" dirty="0"/>
                        <a:t>8</a:t>
                      </a:r>
                    </a:p>
                  </a:txBody>
                  <a:tcPr anchor="ctr">
                    <a:lnL>
                      <a:noFill/>
                    </a:lnL>
                    <a:lnR>
                      <a:noFill/>
                    </a:lnR>
                    <a:lnT>
                      <a:noFill/>
                    </a:lnT>
                    <a:lnB>
                      <a:noFill/>
                    </a:lnB>
                    <a:noFill/>
                  </a:tcPr>
                </a:tc>
                <a:tc>
                  <a:txBody>
                    <a:bodyPr/>
                    <a:lstStyle/>
                    <a:p>
                      <a:pPr algn="ctr">
                        <a:buNone/>
                      </a:pPr>
                      <a:r>
                        <a:rPr lang="en-US" dirty="0"/>
                        <a:t>B</a:t>
                      </a:r>
                    </a:p>
                  </a:txBody>
                  <a:tcPr anchor="ctr">
                    <a:lnL>
                      <a:noFill/>
                    </a:lnL>
                    <a:lnR>
                      <a:noFill/>
                    </a:lnR>
                    <a:lnT>
                      <a:noFill/>
                    </a:lnT>
                    <a:lnB>
                      <a:noFill/>
                    </a:lnB>
                    <a:noFill/>
                  </a:tcPr>
                </a:tc>
                <a:extLst>
                  <a:ext uri="{0D108BD9-81ED-4DB2-BD59-A6C34878D82A}">
                    <a16:rowId xmlns:a16="http://schemas.microsoft.com/office/drawing/2014/main" val="3965969576"/>
                  </a:ext>
                </a:extLst>
              </a:tr>
              <a:tr h="0">
                <a:tc>
                  <a:txBody>
                    <a:bodyPr/>
                    <a:lstStyle/>
                    <a:p>
                      <a:pPr algn="r">
                        <a:buNone/>
                      </a:pPr>
                      <a:r>
                        <a:rPr lang="en-US" dirty="0"/>
                        <a:t>7</a:t>
                      </a:r>
                    </a:p>
                  </a:txBody>
                  <a:tcPr anchor="ctr">
                    <a:lnL>
                      <a:noFill/>
                    </a:lnL>
                    <a:lnR>
                      <a:noFill/>
                    </a:lnR>
                    <a:lnT>
                      <a:noFill/>
                    </a:lnT>
                    <a:lnB>
                      <a:noFill/>
                    </a:lnB>
                    <a:noFill/>
                  </a:tcPr>
                </a:tc>
                <a:tc>
                  <a:txBody>
                    <a:bodyPr/>
                    <a:lstStyle/>
                    <a:p>
                      <a:pPr>
                        <a:buNone/>
                      </a:pPr>
                      <a:r>
                        <a:rPr lang="en-US" dirty="0"/>
                        <a:t>Richa Sinha</a:t>
                      </a:r>
                    </a:p>
                  </a:txBody>
                  <a:tcPr anchor="ctr">
                    <a:lnL>
                      <a:noFill/>
                    </a:lnL>
                    <a:lnR>
                      <a:noFill/>
                    </a:lnR>
                    <a:lnT>
                      <a:noFill/>
                    </a:lnT>
                    <a:lnB>
                      <a:noFill/>
                    </a:lnB>
                    <a:noFill/>
                  </a:tcPr>
                </a:tc>
                <a:tc>
                  <a:txBody>
                    <a:bodyPr/>
                    <a:lstStyle/>
                    <a:p>
                      <a:pPr algn="ctr">
                        <a:buNone/>
                      </a:pPr>
                      <a:r>
                        <a:rPr lang="en-US" dirty="0"/>
                        <a:t>6</a:t>
                      </a:r>
                    </a:p>
                  </a:txBody>
                  <a:tcPr anchor="ctr">
                    <a:lnL>
                      <a:noFill/>
                    </a:lnL>
                    <a:lnR>
                      <a:noFill/>
                    </a:lnR>
                    <a:lnT>
                      <a:noFill/>
                    </a:lnT>
                    <a:lnB>
                      <a:noFill/>
                    </a:lnB>
                    <a:noFill/>
                  </a:tcPr>
                </a:tc>
                <a:tc>
                  <a:txBody>
                    <a:bodyPr/>
                    <a:lstStyle/>
                    <a:p>
                      <a:pPr algn="ctr">
                        <a:buNone/>
                      </a:pPr>
                      <a:r>
                        <a:rPr lang="en-US" dirty="0"/>
                        <a:t>A</a:t>
                      </a:r>
                    </a:p>
                  </a:txBody>
                  <a:tcPr anchor="ctr">
                    <a:lnL>
                      <a:noFill/>
                    </a:lnL>
                    <a:lnR>
                      <a:noFill/>
                    </a:lnR>
                    <a:lnT>
                      <a:noFill/>
                    </a:lnT>
                    <a:lnB>
                      <a:noFill/>
                    </a:lnB>
                    <a:noFill/>
                  </a:tcPr>
                </a:tc>
                <a:extLst>
                  <a:ext uri="{0D108BD9-81ED-4DB2-BD59-A6C34878D82A}">
                    <a16:rowId xmlns:a16="http://schemas.microsoft.com/office/drawing/2014/main" val="344228040"/>
                  </a:ext>
                </a:extLst>
              </a:tr>
            </a:tbl>
          </a:graphicData>
        </a:graphic>
      </p:graphicFrame>
      <p:sp>
        <p:nvSpPr>
          <p:cNvPr id="7" name="TextBox 6">
            <a:extLst>
              <a:ext uri="{FF2B5EF4-FFF2-40B4-BE49-F238E27FC236}">
                <a16:creationId xmlns:a16="http://schemas.microsoft.com/office/drawing/2014/main" id="{68C9C78D-8C56-0D1A-FCC5-6DB2753CAA06}"/>
              </a:ext>
            </a:extLst>
          </p:cNvPr>
          <p:cNvSpPr txBox="1"/>
          <p:nvPr/>
        </p:nvSpPr>
        <p:spPr>
          <a:xfrm>
            <a:off x="298474" y="3929752"/>
            <a:ext cx="6193353"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1: Create Database</a:t>
            </a:r>
            <a:endParaRPr lang="en-US" dirty="0"/>
          </a:p>
          <a:p>
            <a:pPr marL="285750" indent="-285750">
              <a:buFont typeface="Arial"/>
              <a:buChar char="•"/>
            </a:pPr>
            <a:r>
              <a:rPr lang="en-US" dirty="0">
                <a:ea typeface="+mn-lt"/>
                <a:cs typeface="+mn-lt"/>
              </a:rPr>
              <a:t>Open </a:t>
            </a:r>
            <a:r>
              <a:rPr lang="en-US" b="1" dirty="0">
                <a:ea typeface="+mn-lt"/>
                <a:cs typeface="+mn-lt"/>
              </a:rPr>
              <a:t>LibreOffice Base</a:t>
            </a:r>
            <a:r>
              <a:rPr lang="en-US" dirty="0">
                <a:ea typeface="+mn-lt"/>
                <a:cs typeface="+mn-lt"/>
              </a:rPr>
              <a:t>.</a:t>
            </a:r>
            <a:endParaRPr lang="en-US" dirty="0"/>
          </a:p>
          <a:p>
            <a:pPr marL="285750" indent="-285750">
              <a:buFont typeface="Arial"/>
              <a:buChar char="•"/>
            </a:pPr>
            <a:r>
              <a:rPr lang="en-US" dirty="0">
                <a:ea typeface="+mn-lt"/>
                <a:cs typeface="+mn-lt"/>
              </a:rPr>
              <a:t>Select </a:t>
            </a:r>
            <a:r>
              <a:rPr lang="en-US" b="1" dirty="0">
                <a:ea typeface="+mn-lt"/>
                <a:cs typeface="+mn-lt"/>
              </a:rPr>
              <a:t>Create a new database</a:t>
            </a:r>
            <a:r>
              <a:rPr lang="en-US" dirty="0">
                <a:ea typeface="+mn-lt"/>
                <a:cs typeface="+mn-lt"/>
              </a:rPr>
              <a:t> → Click </a:t>
            </a:r>
            <a:r>
              <a:rPr lang="en-US" b="1" dirty="0">
                <a:ea typeface="+mn-lt"/>
                <a:cs typeface="+mn-lt"/>
              </a:rPr>
              <a:t>Next</a:t>
            </a:r>
            <a:r>
              <a:rPr lang="en-US" dirty="0">
                <a:ea typeface="+mn-lt"/>
                <a:cs typeface="+mn-lt"/>
              </a:rPr>
              <a:t> → </a:t>
            </a:r>
            <a:r>
              <a:rPr lang="en-US" b="1" dirty="0">
                <a:ea typeface="+mn-lt"/>
                <a:cs typeface="+mn-lt"/>
              </a:rPr>
              <a:t>Finish</a:t>
            </a:r>
            <a:r>
              <a:rPr lang="en-US" dirty="0">
                <a:ea typeface="+mn-lt"/>
                <a:cs typeface="+mn-lt"/>
              </a:rPr>
              <a:t>.</a:t>
            </a:r>
            <a:endParaRPr lang="en-US" dirty="0"/>
          </a:p>
          <a:p>
            <a:pPr marL="285750" indent="-285750">
              <a:buFont typeface="Arial"/>
              <a:buChar char="•"/>
            </a:pPr>
            <a:r>
              <a:rPr lang="en-US" dirty="0">
                <a:ea typeface="+mn-lt"/>
                <a:cs typeface="+mn-lt"/>
              </a:rPr>
              <a:t>Save the database as </a:t>
            </a:r>
            <a:r>
              <a:rPr lang="en-US" b="1" dirty="0">
                <a:ea typeface="+mn-lt"/>
                <a:cs typeface="+mn-lt"/>
              </a:rPr>
              <a:t>Q17.odb</a:t>
            </a:r>
            <a:r>
              <a:rPr lang="en-US" dirty="0">
                <a:ea typeface="+mn-lt"/>
                <a:cs typeface="+mn-lt"/>
              </a:rPr>
              <a:t>.</a:t>
            </a:r>
            <a:endParaRPr lang="en-US" dirty="0"/>
          </a:p>
          <a:p>
            <a:pPr marL="285750" indent="-285750">
              <a:buFont typeface="Arial"/>
              <a:buChar char="•"/>
            </a:pPr>
            <a:endParaRPr lang="en-US" dirty="0"/>
          </a:p>
          <a:p>
            <a:r>
              <a:rPr lang="en-US" b="1" dirty="0"/>
              <a:t>Step 2: Create Table in Design View</a:t>
            </a:r>
            <a:endParaRPr lang="en-US" dirty="0"/>
          </a:p>
          <a:p>
            <a:pPr marL="285750" indent="-285750">
              <a:buFont typeface="Arial"/>
              <a:buChar char="•"/>
            </a:pPr>
            <a:r>
              <a:rPr lang="en-US" dirty="0">
                <a:ea typeface="+mn-lt"/>
                <a:cs typeface="+mn-lt"/>
              </a:rPr>
              <a:t>Click </a:t>
            </a:r>
            <a:r>
              <a:rPr lang="en-US" b="1" dirty="0">
                <a:ea typeface="+mn-lt"/>
                <a:cs typeface="+mn-lt"/>
              </a:rPr>
              <a:t>Tables</a:t>
            </a:r>
            <a:r>
              <a:rPr lang="en-US" dirty="0">
                <a:ea typeface="+mn-lt"/>
                <a:cs typeface="+mn-lt"/>
              </a:rPr>
              <a:t> → </a:t>
            </a:r>
            <a:r>
              <a:rPr lang="en-US" b="1" dirty="0">
                <a:ea typeface="+mn-lt"/>
                <a:cs typeface="+mn-lt"/>
              </a:rPr>
              <a:t>Create Table in Design View</a:t>
            </a:r>
            <a:r>
              <a:rPr lang="en-US" dirty="0">
                <a:ea typeface="+mn-lt"/>
                <a:cs typeface="+mn-lt"/>
              </a:rPr>
              <a:t>.</a:t>
            </a:r>
            <a:endParaRPr lang="en-US" dirty="0"/>
          </a:p>
          <a:p>
            <a:pPr marL="285750" indent="-285750">
              <a:buFont typeface="Arial"/>
              <a:buChar char="•"/>
            </a:pPr>
            <a:r>
              <a:rPr lang="en-US" dirty="0">
                <a:ea typeface="+mn-lt"/>
                <a:cs typeface="+mn-lt"/>
              </a:rPr>
              <a:t>Create the following fields:</a:t>
            </a:r>
            <a:endParaRPr lang="en-US" dirty="0"/>
          </a:p>
          <a:p>
            <a:pPr algn="l"/>
            <a:endParaRPr lang="en-US" dirty="0"/>
          </a:p>
        </p:txBody>
      </p:sp>
      <p:graphicFrame>
        <p:nvGraphicFramePr>
          <p:cNvPr id="9" name="Table 8">
            <a:extLst>
              <a:ext uri="{FF2B5EF4-FFF2-40B4-BE49-F238E27FC236}">
                <a16:creationId xmlns:a16="http://schemas.microsoft.com/office/drawing/2014/main" id="{1D80720F-18A7-0DA4-33B7-475F62E1E4BE}"/>
              </a:ext>
            </a:extLst>
          </p:cNvPr>
          <p:cNvGraphicFramePr>
            <a:graphicFrameLocks noGrp="1"/>
          </p:cNvGraphicFramePr>
          <p:nvPr>
            <p:extLst>
              <p:ext uri="{D42A27DB-BD31-4B8C-83A1-F6EECF244321}">
                <p14:modId xmlns:p14="http://schemas.microsoft.com/office/powerpoint/2010/main" val="3656189486"/>
              </p:ext>
            </p:extLst>
          </p:nvPr>
        </p:nvGraphicFramePr>
        <p:xfrm>
          <a:off x="0" y="6313860"/>
          <a:ext cx="6858000" cy="2103120"/>
        </p:xfrm>
        <a:graphic>
          <a:graphicData uri="http://schemas.openxmlformats.org/drawingml/2006/table">
            <a:tbl>
              <a:tblPr bandRow="1">
                <a:tableStyleId>{5C22544A-7EE6-4342-B048-85BDC9FD1C3A}</a:tableStyleId>
              </a:tblPr>
              <a:tblGrid>
                <a:gridCol w="3429000">
                  <a:extLst>
                    <a:ext uri="{9D8B030D-6E8A-4147-A177-3AD203B41FA5}">
                      <a16:colId xmlns:a16="http://schemas.microsoft.com/office/drawing/2014/main" val="3641982248"/>
                    </a:ext>
                  </a:extLst>
                </a:gridCol>
                <a:gridCol w="3429000">
                  <a:extLst>
                    <a:ext uri="{9D8B030D-6E8A-4147-A177-3AD203B41FA5}">
                      <a16:colId xmlns:a16="http://schemas.microsoft.com/office/drawing/2014/main" val="2542843114"/>
                    </a:ext>
                  </a:extLst>
                </a:gridCol>
              </a:tblGrid>
              <a:tr h="0">
                <a:tc>
                  <a:txBody>
                    <a:bodyPr/>
                    <a:lstStyle/>
                    <a:p>
                      <a:pPr>
                        <a:buNone/>
                      </a:pPr>
                      <a:r>
                        <a:rPr lang="en-US" b="1" dirty="0"/>
                        <a:t>Field Name</a:t>
                      </a:r>
                    </a:p>
                  </a:txBody>
                  <a:tcPr anchor="ctr">
                    <a:lnL>
                      <a:noFill/>
                    </a:lnL>
                    <a:lnR>
                      <a:noFill/>
                    </a:lnR>
                    <a:lnT>
                      <a:noFill/>
                    </a:lnT>
                    <a:lnB>
                      <a:noFill/>
                    </a:lnB>
                    <a:noFill/>
                  </a:tcPr>
                </a:tc>
                <a:tc>
                  <a:txBody>
                    <a:bodyPr/>
                    <a:lstStyle/>
                    <a:p>
                      <a:pPr>
                        <a:buNone/>
                      </a:pPr>
                      <a:r>
                        <a:rPr lang="en-US" b="1" dirty="0"/>
                        <a:t>Field Type</a:t>
                      </a:r>
                    </a:p>
                  </a:txBody>
                  <a:tcPr anchor="ctr">
                    <a:lnL>
                      <a:noFill/>
                    </a:lnL>
                    <a:lnR>
                      <a:noFill/>
                    </a:lnR>
                    <a:lnT>
                      <a:noFill/>
                    </a:lnT>
                    <a:lnB>
                      <a:noFill/>
                    </a:lnB>
                    <a:noFill/>
                  </a:tcPr>
                </a:tc>
                <a:extLst>
                  <a:ext uri="{0D108BD9-81ED-4DB2-BD59-A6C34878D82A}">
                    <a16:rowId xmlns:a16="http://schemas.microsoft.com/office/drawing/2014/main" val="3364428186"/>
                  </a:ext>
                </a:extLst>
              </a:tr>
              <a:tr h="0">
                <a:tc>
                  <a:txBody>
                    <a:bodyPr/>
                    <a:lstStyle/>
                    <a:p>
                      <a:pPr>
                        <a:buNone/>
                      </a:pPr>
                      <a:r>
                        <a:rPr lang="en-US" dirty="0" err="1"/>
                        <a:t>BookID</a:t>
                      </a:r>
                    </a:p>
                  </a:txBody>
                  <a:tcPr anchor="ctr">
                    <a:lnL>
                      <a:noFill/>
                    </a:lnL>
                    <a:lnR>
                      <a:noFill/>
                    </a:lnR>
                    <a:lnT>
                      <a:noFill/>
                    </a:lnT>
                    <a:lnB>
                      <a:noFill/>
                    </a:lnB>
                    <a:noFill/>
                  </a:tcPr>
                </a:tc>
                <a:tc>
                  <a:txBody>
                    <a:bodyPr/>
                    <a:lstStyle/>
                    <a:p>
                      <a:pPr>
                        <a:buNone/>
                      </a:pPr>
                      <a:r>
                        <a:rPr lang="en-US" dirty="0"/>
                        <a:t>Integer (</a:t>
                      </a:r>
                      <a:r>
                        <a:rPr lang="en-US" dirty="0" err="1"/>
                        <a:t>AutoValue</a:t>
                      </a:r>
                      <a:r>
                        <a:rPr lang="en-US" dirty="0"/>
                        <a:t> = Yes, Primary Key)</a:t>
                      </a:r>
                    </a:p>
                  </a:txBody>
                  <a:tcPr anchor="ctr">
                    <a:lnL>
                      <a:noFill/>
                    </a:lnL>
                    <a:lnR>
                      <a:noFill/>
                    </a:lnR>
                    <a:lnT>
                      <a:noFill/>
                    </a:lnT>
                    <a:lnB>
                      <a:noFill/>
                    </a:lnB>
                    <a:noFill/>
                  </a:tcPr>
                </a:tc>
                <a:extLst>
                  <a:ext uri="{0D108BD9-81ED-4DB2-BD59-A6C34878D82A}">
                    <a16:rowId xmlns:a16="http://schemas.microsoft.com/office/drawing/2014/main" val="2712823169"/>
                  </a:ext>
                </a:extLst>
              </a:tr>
              <a:tr h="0">
                <a:tc>
                  <a:txBody>
                    <a:bodyPr/>
                    <a:lstStyle/>
                    <a:p>
                      <a:pPr>
                        <a:buNone/>
                      </a:pPr>
                      <a:r>
                        <a:rPr lang="en-US" dirty="0" err="1"/>
                        <a:t>StudentName</a:t>
                      </a:r>
                    </a:p>
                  </a:txBody>
                  <a:tcPr anchor="ctr">
                    <a:lnL>
                      <a:noFill/>
                    </a:lnL>
                    <a:lnR>
                      <a:noFill/>
                    </a:lnR>
                    <a:lnT>
                      <a:noFill/>
                    </a:lnT>
                    <a:lnB>
                      <a:noFill/>
                    </a:lnB>
                    <a:noFill/>
                  </a:tcPr>
                </a:tc>
                <a:tc>
                  <a:txBody>
                    <a:bodyPr/>
                    <a:lstStyle/>
                    <a:p>
                      <a:pPr>
                        <a:buNone/>
                      </a:pPr>
                      <a:r>
                        <a:rPr lang="en-US" dirty="0"/>
                        <a:t>Text (VARCHAR)</a:t>
                      </a:r>
                    </a:p>
                  </a:txBody>
                  <a:tcPr anchor="ctr">
                    <a:lnL>
                      <a:noFill/>
                    </a:lnL>
                    <a:lnR>
                      <a:noFill/>
                    </a:lnR>
                    <a:lnT>
                      <a:noFill/>
                    </a:lnT>
                    <a:lnB>
                      <a:noFill/>
                    </a:lnB>
                    <a:noFill/>
                  </a:tcPr>
                </a:tc>
                <a:extLst>
                  <a:ext uri="{0D108BD9-81ED-4DB2-BD59-A6C34878D82A}">
                    <a16:rowId xmlns:a16="http://schemas.microsoft.com/office/drawing/2014/main" val="1115144999"/>
                  </a:ext>
                </a:extLst>
              </a:tr>
              <a:tr h="0">
                <a:tc>
                  <a:txBody>
                    <a:bodyPr/>
                    <a:lstStyle/>
                    <a:p>
                      <a:pPr>
                        <a:buNone/>
                      </a:pPr>
                      <a:r>
                        <a:rPr lang="en-US" dirty="0"/>
                        <a:t>Class</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extLst>
                  <a:ext uri="{0D108BD9-81ED-4DB2-BD59-A6C34878D82A}">
                    <a16:rowId xmlns:a16="http://schemas.microsoft.com/office/drawing/2014/main" val="149074082"/>
                  </a:ext>
                </a:extLst>
              </a:tr>
              <a:tr h="0">
                <a:tc>
                  <a:txBody>
                    <a:bodyPr/>
                    <a:lstStyle/>
                    <a:p>
                      <a:pPr>
                        <a:buNone/>
                      </a:pPr>
                      <a:r>
                        <a:rPr lang="en-US" dirty="0"/>
                        <a:t>Section</a:t>
                      </a:r>
                    </a:p>
                  </a:txBody>
                  <a:tcPr anchor="ctr">
                    <a:lnL>
                      <a:noFill/>
                    </a:lnL>
                    <a:lnR>
                      <a:noFill/>
                    </a:lnR>
                    <a:lnT>
                      <a:noFill/>
                    </a:lnT>
                    <a:lnB>
                      <a:noFill/>
                    </a:lnB>
                    <a:noFill/>
                  </a:tcPr>
                </a:tc>
                <a:tc>
                  <a:txBody>
                    <a:bodyPr/>
                    <a:lstStyle/>
                    <a:p>
                      <a:pPr>
                        <a:buNone/>
                      </a:pPr>
                      <a:r>
                        <a:rPr lang="en-US" dirty="0"/>
                        <a:t>Text (VARCHAR)</a:t>
                      </a:r>
                    </a:p>
                  </a:txBody>
                  <a:tcPr anchor="ctr">
                    <a:lnL>
                      <a:noFill/>
                    </a:lnL>
                    <a:lnR>
                      <a:noFill/>
                    </a:lnR>
                    <a:lnT>
                      <a:noFill/>
                    </a:lnT>
                    <a:lnB>
                      <a:noFill/>
                    </a:lnB>
                    <a:noFill/>
                  </a:tcPr>
                </a:tc>
                <a:extLst>
                  <a:ext uri="{0D108BD9-81ED-4DB2-BD59-A6C34878D82A}">
                    <a16:rowId xmlns:a16="http://schemas.microsoft.com/office/drawing/2014/main" val="4099304376"/>
                  </a:ext>
                </a:extLst>
              </a:tr>
            </a:tbl>
          </a:graphicData>
        </a:graphic>
      </p:graphicFrame>
      <p:sp>
        <p:nvSpPr>
          <p:cNvPr id="10" name="TextBox 9">
            <a:extLst>
              <a:ext uri="{FF2B5EF4-FFF2-40B4-BE49-F238E27FC236}">
                <a16:creationId xmlns:a16="http://schemas.microsoft.com/office/drawing/2014/main" id="{173A5E4B-B69A-0E73-263D-AEDEAC293A38}"/>
              </a:ext>
            </a:extLst>
          </p:cNvPr>
          <p:cNvSpPr txBox="1"/>
          <p:nvPr/>
        </p:nvSpPr>
        <p:spPr>
          <a:xfrm>
            <a:off x="205201" y="8640693"/>
            <a:ext cx="60254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a:t>Set </a:t>
            </a:r>
            <a:r>
              <a:rPr lang="en-US" b="1"/>
              <a:t>BookID as Primary Key</a:t>
            </a:r>
            <a:r>
              <a:rPr lang="en-US"/>
              <a:t> and </a:t>
            </a:r>
            <a:r>
              <a:rPr lang="en-US" b="1"/>
              <a:t>AutoValue = Yes</a:t>
            </a:r>
            <a:r>
              <a:rPr lang="en-US"/>
              <a:t>.</a:t>
            </a:r>
          </a:p>
          <a:p>
            <a:pPr marL="228600" indent="-228600">
              <a:buFont typeface=""/>
              <a:buChar char="•"/>
            </a:pPr>
            <a:r>
              <a:rPr lang="en-US"/>
              <a:t>Save the table as </a:t>
            </a:r>
            <a:r>
              <a:rPr lang="en-US" b="1"/>
              <a:t>STUDENTS_DETAILS</a:t>
            </a:r>
            <a:r>
              <a:rPr lang="en-US"/>
              <a:t>.</a:t>
            </a:r>
          </a:p>
        </p:txBody>
      </p:sp>
    </p:spTree>
    <p:extLst>
      <p:ext uri="{BB962C8B-B14F-4D97-AF65-F5344CB8AC3E}">
        <p14:creationId xmlns:p14="http://schemas.microsoft.com/office/powerpoint/2010/main" val="1400868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836949-6432-1A62-931A-73741B24AC1F}"/>
              </a:ext>
            </a:extLst>
          </p:cNvPr>
          <p:cNvSpPr txBox="1"/>
          <p:nvPr/>
        </p:nvSpPr>
        <p:spPr>
          <a:xfrm>
            <a:off x="111890" y="111890"/>
            <a:ext cx="622854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Step 3: Insert Records in Table</a:t>
            </a:r>
          </a:p>
          <a:p>
            <a:r>
              <a:rPr lang="en-US"/>
              <a:t>Enter the following records (BookID will be auto-generated):</a:t>
            </a:r>
          </a:p>
        </p:txBody>
      </p:sp>
      <p:graphicFrame>
        <p:nvGraphicFramePr>
          <p:cNvPr id="6" name="Table 5">
            <a:extLst>
              <a:ext uri="{FF2B5EF4-FFF2-40B4-BE49-F238E27FC236}">
                <a16:creationId xmlns:a16="http://schemas.microsoft.com/office/drawing/2014/main" id="{B069E1E7-F942-32DC-8FF7-6DFD3E1726E4}"/>
              </a:ext>
            </a:extLst>
          </p:cNvPr>
          <p:cNvGraphicFramePr>
            <a:graphicFrameLocks noGrp="1"/>
          </p:cNvGraphicFramePr>
          <p:nvPr>
            <p:extLst>
              <p:ext uri="{D42A27DB-BD31-4B8C-83A1-F6EECF244321}">
                <p14:modId xmlns:p14="http://schemas.microsoft.com/office/powerpoint/2010/main" val="1540176526"/>
              </p:ext>
            </p:extLst>
          </p:nvPr>
        </p:nvGraphicFramePr>
        <p:xfrm>
          <a:off x="0" y="886904"/>
          <a:ext cx="6858000" cy="2194560"/>
        </p:xfrm>
        <a:graphic>
          <a:graphicData uri="http://schemas.openxmlformats.org/drawingml/2006/table">
            <a:tbl>
              <a:tblPr bandRow="1">
                <a:tableStyleId>{5C22544A-7EE6-4342-B048-85BDC9FD1C3A}</a:tableStyleId>
              </a:tblPr>
              <a:tblGrid>
                <a:gridCol w="2286000">
                  <a:extLst>
                    <a:ext uri="{9D8B030D-6E8A-4147-A177-3AD203B41FA5}">
                      <a16:colId xmlns:a16="http://schemas.microsoft.com/office/drawing/2014/main" val="4067801005"/>
                    </a:ext>
                  </a:extLst>
                </a:gridCol>
                <a:gridCol w="2286000">
                  <a:extLst>
                    <a:ext uri="{9D8B030D-6E8A-4147-A177-3AD203B41FA5}">
                      <a16:colId xmlns:a16="http://schemas.microsoft.com/office/drawing/2014/main" val="2811783854"/>
                    </a:ext>
                  </a:extLst>
                </a:gridCol>
                <a:gridCol w="2286000">
                  <a:extLst>
                    <a:ext uri="{9D8B030D-6E8A-4147-A177-3AD203B41FA5}">
                      <a16:colId xmlns:a16="http://schemas.microsoft.com/office/drawing/2014/main" val="2683117365"/>
                    </a:ext>
                  </a:extLst>
                </a:gridCol>
              </a:tblGrid>
              <a:tr h="0">
                <a:tc>
                  <a:txBody>
                    <a:bodyPr/>
                    <a:lstStyle/>
                    <a:p>
                      <a:pPr>
                        <a:buNone/>
                      </a:pPr>
                      <a:r>
                        <a:rPr lang="en-US" b="1" err="1"/>
                        <a:t>StudentName</a:t>
                      </a:r>
                    </a:p>
                  </a:txBody>
                  <a:tcPr anchor="ctr">
                    <a:lnL>
                      <a:noFill/>
                    </a:lnL>
                    <a:lnR>
                      <a:noFill/>
                    </a:lnR>
                    <a:lnT>
                      <a:noFill/>
                    </a:lnT>
                    <a:lnB>
                      <a:noFill/>
                    </a:lnB>
                    <a:noFill/>
                  </a:tcPr>
                </a:tc>
                <a:tc>
                  <a:txBody>
                    <a:bodyPr/>
                    <a:lstStyle/>
                    <a:p>
                      <a:pPr>
                        <a:buNone/>
                      </a:pPr>
                      <a:r>
                        <a:rPr lang="en-US" b="1" dirty="0"/>
                        <a:t>Class</a:t>
                      </a:r>
                    </a:p>
                  </a:txBody>
                  <a:tcPr anchor="ctr">
                    <a:lnL>
                      <a:noFill/>
                    </a:lnL>
                    <a:lnR>
                      <a:noFill/>
                    </a:lnR>
                    <a:lnT>
                      <a:noFill/>
                    </a:lnT>
                    <a:lnB>
                      <a:noFill/>
                    </a:lnB>
                    <a:noFill/>
                  </a:tcPr>
                </a:tc>
                <a:tc>
                  <a:txBody>
                    <a:bodyPr/>
                    <a:lstStyle/>
                    <a:p>
                      <a:pPr>
                        <a:buNone/>
                      </a:pPr>
                      <a:r>
                        <a:rPr lang="en-US" b="1" dirty="0"/>
                        <a:t>Section</a:t>
                      </a:r>
                    </a:p>
                  </a:txBody>
                  <a:tcPr anchor="ctr">
                    <a:lnL>
                      <a:noFill/>
                    </a:lnL>
                    <a:lnR>
                      <a:noFill/>
                    </a:lnR>
                    <a:lnT>
                      <a:noFill/>
                    </a:lnT>
                    <a:lnB>
                      <a:noFill/>
                    </a:lnB>
                    <a:noFill/>
                  </a:tcPr>
                </a:tc>
                <a:extLst>
                  <a:ext uri="{0D108BD9-81ED-4DB2-BD59-A6C34878D82A}">
                    <a16:rowId xmlns:a16="http://schemas.microsoft.com/office/drawing/2014/main" val="877252049"/>
                  </a:ext>
                </a:extLst>
              </a:tr>
              <a:tr h="0">
                <a:tc>
                  <a:txBody>
                    <a:bodyPr/>
                    <a:lstStyle/>
                    <a:p>
                      <a:pPr>
                        <a:buNone/>
                      </a:pPr>
                      <a:r>
                        <a:rPr lang="en-US" dirty="0"/>
                        <a:t>Amit Kumar</a:t>
                      </a:r>
                    </a:p>
                  </a:txBody>
                  <a:tcPr anchor="ctr">
                    <a:lnL>
                      <a:noFill/>
                    </a:lnL>
                    <a:lnR>
                      <a:noFill/>
                    </a:lnR>
                    <a:lnT>
                      <a:noFill/>
                    </a:lnT>
                    <a:lnB>
                      <a:noFill/>
                    </a:lnB>
                    <a:noFill/>
                  </a:tcPr>
                </a:tc>
                <a:tc>
                  <a:txBody>
                    <a:bodyPr/>
                    <a:lstStyle/>
                    <a:p>
                      <a:pPr>
                        <a:buNone/>
                      </a:pPr>
                      <a:r>
                        <a:rPr lang="en-US" dirty="0"/>
                        <a:t>7</a:t>
                      </a:r>
                    </a:p>
                  </a:txBody>
                  <a:tcPr anchor="ctr">
                    <a:lnL>
                      <a:noFill/>
                    </a:lnL>
                    <a:lnR>
                      <a:noFill/>
                    </a:lnR>
                    <a:lnT>
                      <a:noFill/>
                    </a:lnT>
                    <a:lnB>
                      <a:noFill/>
                    </a:lnB>
                    <a:noFill/>
                  </a:tcPr>
                </a:tc>
                <a:tc>
                  <a:txBody>
                    <a:bodyPr/>
                    <a:lstStyle/>
                    <a:p>
                      <a:pPr>
                        <a:buNone/>
                      </a:pPr>
                      <a:r>
                        <a:rPr lang="en-US" dirty="0"/>
                        <a:t>C</a:t>
                      </a:r>
                    </a:p>
                  </a:txBody>
                  <a:tcPr anchor="ctr">
                    <a:lnL>
                      <a:noFill/>
                    </a:lnL>
                    <a:lnR>
                      <a:noFill/>
                    </a:lnR>
                    <a:lnT>
                      <a:noFill/>
                    </a:lnT>
                    <a:lnB>
                      <a:noFill/>
                    </a:lnB>
                    <a:noFill/>
                  </a:tcPr>
                </a:tc>
                <a:extLst>
                  <a:ext uri="{0D108BD9-81ED-4DB2-BD59-A6C34878D82A}">
                    <a16:rowId xmlns:a16="http://schemas.microsoft.com/office/drawing/2014/main" val="1621049534"/>
                  </a:ext>
                </a:extLst>
              </a:tr>
              <a:tr h="0">
                <a:tc>
                  <a:txBody>
                    <a:bodyPr/>
                    <a:lstStyle/>
                    <a:p>
                      <a:pPr>
                        <a:buNone/>
                      </a:pPr>
                      <a:r>
                        <a:rPr lang="en-US" dirty="0"/>
                        <a:t>Ria Aggarwal</a:t>
                      </a:r>
                    </a:p>
                  </a:txBody>
                  <a:tcPr anchor="ctr">
                    <a:lnL>
                      <a:noFill/>
                    </a:lnL>
                    <a:lnR>
                      <a:noFill/>
                    </a:lnR>
                    <a:lnT>
                      <a:noFill/>
                    </a:lnT>
                    <a:lnB>
                      <a:noFill/>
                    </a:lnB>
                    <a:noFill/>
                  </a:tcPr>
                </a:tc>
                <a:tc>
                  <a:txBody>
                    <a:bodyPr/>
                    <a:lstStyle/>
                    <a:p>
                      <a:pPr>
                        <a:buNone/>
                      </a:pPr>
                      <a:r>
                        <a:rPr lang="en-US" dirty="0"/>
                        <a:t>8</a:t>
                      </a:r>
                    </a:p>
                  </a:txBody>
                  <a:tcPr anchor="ctr">
                    <a:lnL>
                      <a:noFill/>
                    </a:lnL>
                    <a:lnR>
                      <a:noFill/>
                    </a:lnR>
                    <a:lnT>
                      <a:noFill/>
                    </a:lnT>
                    <a:lnB>
                      <a:noFill/>
                    </a:lnB>
                    <a:noFill/>
                  </a:tcPr>
                </a:tc>
                <a:tc>
                  <a:txBody>
                    <a:bodyPr/>
                    <a:lstStyle/>
                    <a:p>
                      <a:pPr>
                        <a:buNone/>
                      </a:pPr>
                      <a:r>
                        <a:rPr lang="en-US" dirty="0"/>
                        <a:t>A</a:t>
                      </a:r>
                    </a:p>
                  </a:txBody>
                  <a:tcPr anchor="ctr">
                    <a:lnL>
                      <a:noFill/>
                    </a:lnL>
                    <a:lnR>
                      <a:noFill/>
                    </a:lnR>
                    <a:lnT>
                      <a:noFill/>
                    </a:lnT>
                    <a:lnB>
                      <a:noFill/>
                    </a:lnB>
                    <a:noFill/>
                  </a:tcPr>
                </a:tc>
                <a:extLst>
                  <a:ext uri="{0D108BD9-81ED-4DB2-BD59-A6C34878D82A}">
                    <a16:rowId xmlns:a16="http://schemas.microsoft.com/office/drawing/2014/main" val="676137234"/>
                  </a:ext>
                </a:extLst>
              </a:tr>
              <a:tr h="0">
                <a:tc>
                  <a:txBody>
                    <a:bodyPr/>
                    <a:lstStyle/>
                    <a:p>
                      <a:pPr>
                        <a:buNone/>
                      </a:pPr>
                      <a:r>
                        <a:rPr lang="en-US" dirty="0"/>
                        <a:t>Yash Yadav</a:t>
                      </a:r>
                    </a:p>
                  </a:txBody>
                  <a:tcPr anchor="ctr">
                    <a:lnL>
                      <a:noFill/>
                    </a:lnL>
                    <a:lnR>
                      <a:noFill/>
                    </a:lnR>
                    <a:lnT>
                      <a:noFill/>
                    </a:lnT>
                    <a:lnB>
                      <a:noFill/>
                    </a:lnB>
                    <a:noFill/>
                  </a:tcPr>
                </a:tc>
                <a:tc>
                  <a:txBody>
                    <a:bodyPr/>
                    <a:lstStyle/>
                    <a:p>
                      <a:pPr>
                        <a:buNone/>
                      </a:pPr>
                      <a:r>
                        <a:rPr lang="en-US" dirty="0"/>
                        <a:t>6</a:t>
                      </a:r>
                    </a:p>
                  </a:txBody>
                  <a:tcPr anchor="ctr">
                    <a:lnL>
                      <a:noFill/>
                    </a:lnL>
                    <a:lnR>
                      <a:noFill/>
                    </a:lnR>
                    <a:lnT>
                      <a:noFill/>
                    </a:lnT>
                    <a:lnB>
                      <a:noFill/>
                    </a:lnB>
                    <a:noFill/>
                  </a:tcPr>
                </a:tc>
                <a:tc>
                  <a:txBody>
                    <a:bodyPr/>
                    <a:lstStyle/>
                    <a:p>
                      <a:pPr>
                        <a:buNone/>
                      </a:pPr>
                      <a:r>
                        <a:rPr lang="en-US" dirty="0"/>
                        <a:t>D</a:t>
                      </a:r>
                    </a:p>
                  </a:txBody>
                  <a:tcPr anchor="ctr">
                    <a:lnL>
                      <a:noFill/>
                    </a:lnL>
                    <a:lnR>
                      <a:noFill/>
                    </a:lnR>
                    <a:lnT>
                      <a:noFill/>
                    </a:lnT>
                    <a:lnB>
                      <a:noFill/>
                    </a:lnB>
                    <a:noFill/>
                  </a:tcPr>
                </a:tc>
                <a:extLst>
                  <a:ext uri="{0D108BD9-81ED-4DB2-BD59-A6C34878D82A}">
                    <a16:rowId xmlns:a16="http://schemas.microsoft.com/office/drawing/2014/main" val="4155603160"/>
                  </a:ext>
                </a:extLst>
              </a:tr>
              <a:tr h="0">
                <a:tc>
                  <a:txBody>
                    <a:bodyPr/>
                    <a:lstStyle/>
                    <a:p>
                      <a:pPr>
                        <a:buNone/>
                      </a:pPr>
                      <a:r>
                        <a:rPr lang="en-US" dirty="0"/>
                        <a:t>Ananya Gupta</a:t>
                      </a:r>
                    </a:p>
                  </a:txBody>
                  <a:tcPr anchor="ctr">
                    <a:lnL>
                      <a:noFill/>
                    </a:lnL>
                    <a:lnR>
                      <a:noFill/>
                    </a:lnR>
                    <a:lnT>
                      <a:noFill/>
                    </a:lnT>
                    <a:lnB>
                      <a:noFill/>
                    </a:lnB>
                    <a:noFill/>
                  </a:tcPr>
                </a:tc>
                <a:tc>
                  <a:txBody>
                    <a:bodyPr/>
                    <a:lstStyle/>
                    <a:p>
                      <a:pPr>
                        <a:buNone/>
                      </a:pPr>
                      <a:r>
                        <a:rPr lang="en-US" dirty="0"/>
                        <a:t>8</a:t>
                      </a:r>
                    </a:p>
                  </a:txBody>
                  <a:tcPr anchor="ctr">
                    <a:lnL>
                      <a:noFill/>
                    </a:lnL>
                    <a:lnR>
                      <a:noFill/>
                    </a:lnR>
                    <a:lnT>
                      <a:noFill/>
                    </a:lnT>
                    <a:lnB>
                      <a:noFill/>
                    </a:lnB>
                    <a:noFill/>
                  </a:tcPr>
                </a:tc>
                <a:tc>
                  <a:txBody>
                    <a:bodyPr/>
                    <a:lstStyle/>
                    <a:p>
                      <a:pPr>
                        <a:buNone/>
                      </a:pPr>
                      <a:r>
                        <a:rPr lang="en-US" dirty="0"/>
                        <a:t>B</a:t>
                      </a:r>
                    </a:p>
                  </a:txBody>
                  <a:tcPr anchor="ctr">
                    <a:lnL>
                      <a:noFill/>
                    </a:lnL>
                    <a:lnR>
                      <a:noFill/>
                    </a:lnR>
                    <a:lnT>
                      <a:noFill/>
                    </a:lnT>
                    <a:lnB>
                      <a:noFill/>
                    </a:lnB>
                    <a:noFill/>
                  </a:tcPr>
                </a:tc>
                <a:extLst>
                  <a:ext uri="{0D108BD9-81ED-4DB2-BD59-A6C34878D82A}">
                    <a16:rowId xmlns:a16="http://schemas.microsoft.com/office/drawing/2014/main" val="3608159809"/>
                  </a:ext>
                </a:extLst>
              </a:tr>
              <a:tr h="0">
                <a:tc>
                  <a:txBody>
                    <a:bodyPr/>
                    <a:lstStyle/>
                    <a:p>
                      <a:pPr>
                        <a:buNone/>
                      </a:pPr>
                      <a:r>
                        <a:rPr lang="en-US" dirty="0"/>
                        <a:t>Praveen Soni</a:t>
                      </a:r>
                    </a:p>
                  </a:txBody>
                  <a:tcPr anchor="ctr">
                    <a:lnL>
                      <a:noFill/>
                    </a:lnL>
                    <a:lnR>
                      <a:noFill/>
                    </a:lnR>
                    <a:lnT>
                      <a:noFill/>
                    </a:lnT>
                    <a:lnB>
                      <a:noFill/>
                    </a:lnB>
                    <a:noFill/>
                  </a:tcPr>
                </a:tc>
                <a:tc>
                  <a:txBody>
                    <a:bodyPr/>
                    <a:lstStyle/>
                    <a:p>
                      <a:pPr>
                        <a:buNone/>
                      </a:pPr>
                      <a:r>
                        <a:rPr lang="en-US" dirty="0"/>
                        <a:t>7</a:t>
                      </a:r>
                    </a:p>
                  </a:txBody>
                  <a:tcPr anchor="ctr">
                    <a:lnL>
                      <a:noFill/>
                    </a:lnL>
                    <a:lnR>
                      <a:noFill/>
                    </a:lnR>
                    <a:lnT>
                      <a:noFill/>
                    </a:lnT>
                    <a:lnB>
                      <a:noFill/>
                    </a:lnB>
                    <a:noFill/>
                  </a:tcPr>
                </a:tc>
                <a:tc>
                  <a:txBody>
                    <a:bodyPr/>
                    <a:lstStyle/>
                    <a:p>
                      <a:pPr>
                        <a:buNone/>
                      </a:pPr>
                      <a:r>
                        <a:rPr lang="en-US" dirty="0"/>
                        <a:t>C</a:t>
                      </a:r>
                    </a:p>
                  </a:txBody>
                  <a:tcPr anchor="ctr">
                    <a:lnL>
                      <a:noFill/>
                    </a:lnL>
                    <a:lnR>
                      <a:noFill/>
                    </a:lnR>
                    <a:lnT>
                      <a:noFill/>
                    </a:lnT>
                    <a:lnB>
                      <a:noFill/>
                    </a:lnB>
                    <a:noFill/>
                  </a:tcPr>
                </a:tc>
                <a:extLst>
                  <a:ext uri="{0D108BD9-81ED-4DB2-BD59-A6C34878D82A}">
                    <a16:rowId xmlns:a16="http://schemas.microsoft.com/office/drawing/2014/main" val="215974352"/>
                  </a:ext>
                </a:extLst>
              </a:tr>
            </a:tbl>
          </a:graphicData>
        </a:graphic>
      </p:graphicFrame>
      <p:sp>
        <p:nvSpPr>
          <p:cNvPr id="7" name="TextBox 6">
            <a:extLst>
              <a:ext uri="{FF2B5EF4-FFF2-40B4-BE49-F238E27FC236}">
                <a16:creationId xmlns:a16="http://schemas.microsoft.com/office/drawing/2014/main" id="{54A082DF-2949-532F-71C4-91384B4BDCC4}"/>
              </a:ext>
            </a:extLst>
          </p:cNvPr>
          <p:cNvSpPr txBox="1"/>
          <p:nvPr/>
        </p:nvSpPr>
        <p:spPr>
          <a:xfrm>
            <a:off x="74593" y="3151570"/>
            <a:ext cx="665745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Step 4: Create Form</a:t>
            </a:r>
          </a:p>
          <a:p>
            <a:pPr marL="228600" indent="-228600">
              <a:buFont typeface=""/>
              <a:buAutoNum type="arabicPeriod"/>
            </a:pPr>
            <a:r>
              <a:rPr lang="en-US"/>
              <a:t>Click </a:t>
            </a:r>
            <a:r>
              <a:rPr lang="en-US" b="1"/>
              <a:t>Forms</a:t>
            </a:r>
            <a:r>
              <a:rPr lang="en-US"/>
              <a:t> → </a:t>
            </a:r>
            <a:r>
              <a:rPr lang="en-US" b="1"/>
              <a:t>Use Wizard to Create Form</a:t>
            </a:r>
            <a:r>
              <a:rPr lang="en-US"/>
              <a:t>.</a:t>
            </a:r>
          </a:p>
          <a:p>
            <a:pPr marL="228600" indent="-228600">
              <a:buFont typeface=""/>
              <a:buAutoNum type="arabicPeriod"/>
            </a:pPr>
            <a:r>
              <a:rPr lang="en-US"/>
              <a:t>Select table </a:t>
            </a:r>
            <a:r>
              <a:rPr lang="en-US" b="1"/>
              <a:t>STUDENTS_DETAILS</a:t>
            </a:r>
            <a:r>
              <a:rPr lang="en-US"/>
              <a:t>.</a:t>
            </a:r>
          </a:p>
          <a:p>
            <a:pPr marL="228600" indent="-228600">
              <a:buFont typeface=""/>
              <a:buAutoNum type="arabicPeriod"/>
            </a:pPr>
            <a:r>
              <a:rPr lang="en-US"/>
              <a:t>Move all fields to selected fields.</a:t>
            </a:r>
          </a:p>
          <a:p>
            <a:pPr marL="228600" indent="-228600">
              <a:buFont typeface=""/>
              <a:buAutoNum type="arabicPeriod"/>
            </a:pPr>
            <a:r>
              <a:rPr lang="en-US"/>
              <a:t>Click </a:t>
            </a:r>
            <a:r>
              <a:rPr lang="en-US" b="1"/>
              <a:t>Next → Next</a:t>
            </a:r>
            <a:r>
              <a:rPr lang="en-US"/>
              <a:t> and choose </a:t>
            </a:r>
            <a:r>
              <a:rPr lang="en-US" b="1"/>
              <a:t>Columnar Layout</a:t>
            </a:r>
            <a:r>
              <a:rPr lang="en-US"/>
              <a:t>.</a:t>
            </a:r>
          </a:p>
          <a:p>
            <a:pPr marL="228600" indent="-228600">
              <a:buFont typeface=""/>
              <a:buAutoNum type="arabicPeriod"/>
            </a:pPr>
            <a:r>
              <a:rPr lang="en-US"/>
              <a:t>Click </a:t>
            </a:r>
            <a:r>
              <a:rPr lang="en-US" b="1"/>
              <a:t>Finish</a:t>
            </a:r>
            <a:r>
              <a:rPr lang="en-US"/>
              <a:t> and save the form as </a:t>
            </a:r>
            <a:r>
              <a:rPr lang="en-US" b="1"/>
              <a:t>STUDENTS_FORM</a:t>
            </a:r>
            <a:r>
              <a:rPr lang="en-US"/>
              <a:t>.</a:t>
            </a:r>
          </a:p>
          <a:p>
            <a:r>
              <a:rPr lang="en-US" b="1"/>
              <a:t>Step 5: Enter Records Through Form</a:t>
            </a:r>
          </a:p>
          <a:p>
            <a:r>
              <a:rPr lang="en-US"/>
              <a:t>Using </a:t>
            </a:r>
            <a:r>
              <a:rPr lang="en-US" b="1"/>
              <a:t>STUDENTS_FORM</a:t>
            </a:r>
            <a:r>
              <a:rPr lang="en-US"/>
              <a:t>, add the following records:</a:t>
            </a:r>
          </a:p>
        </p:txBody>
      </p:sp>
      <p:graphicFrame>
        <p:nvGraphicFramePr>
          <p:cNvPr id="9" name="Table 8">
            <a:extLst>
              <a:ext uri="{FF2B5EF4-FFF2-40B4-BE49-F238E27FC236}">
                <a16:creationId xmlns:a16="http://schemas.microsoft.com/office/drawing/2014/main" id="{15B34CBF-291D-9EDE-0290-96CF33B2A2A4}"/>
              </a:ext>
            </a:extLst>
          </p:cNvPr>
          <p:cNvGraphicFramePr>
            <a:graphicFrameLocks noGrp="1"/>
          </p:cNvGraphicFramePr>
          <p:nvPr>
            <p:extLst>
              <p:ext uri="{D42A27DB-BD31-4B8C-83A1-F6EECF244321}">
                <p14:modId xmlns:p14="http://schemas.microsoft.com/office/powerpoint/2010/main" val="2253973702"/>
              </p:ext>
            </p:extLst>
          </p:nvPr>
        </p:nvGraphicFramePr>
        <p:xfrm>
          <a:off x="0" y="5463586"/>
          <a:ext cx="6858000" cy="1097280"/>
        </p:xfrm>
        <a:graphic>
          <a:graphicData uri="http://schemas.openxmlformats.org/drawingml/2006/table">
            <a:tbl>
              <a:tblPr bandRow="1">
                <a:tableStyleId>{5C22544A-7EE6-4342-B048-85BDC9FD1C3A}</a:tableStyleId>
              </a:tblPr>
              <a:tblGrid>
                <a:gridCol w="2286000">
                  <a:extLst>
                    <a:ext uri="{9D8B030D-6E8A-4147-A177-3AD203B41FA5}">
                      <a16:colId xmlns:a16="http://schemas.microsoft.com/office/drawing/2014/main" val="3003171175"/>
                    </a:ext>
                  </a:extLst>
                </a:gridCol>
                <a:gridCol w="2286000">
                  <a:extLst>
                    <a:ext uri="{9D8B030D-6E8A-4147-A177-3AD203B41FA5}">
                      <a16:colId xmlns:a16="http://schemas.microsoft.com/office/drawing/2014/main" val="485690675"/>
                    </a:ext>
                  </a:extLst>
                </a:gridCol>
                <a:gridCol w="2286000">
                  <a:extLst>
                    <a:ext uri="{9D8B030D-6E8A-4147-A177-3AD203B41FA5}">
                      <a16:colId xmlns:a16="http://schemas.microsoft.com/office/drawing/2014/main" val="3288585185"/>
                    </a:ext>
                  </a:extLst>
                </a:gridCol>
              </a:tblGrid>
              <a:tr h="0">
                <a:tc>
                  <a:txBody>
                    <a:bodyPr/>
                    <a:lstStyle/>
                    <a:p>
                      <a:pPr>
                        <a:buNone/>
                      </a:pPr>
                      <a:r>
                        <a:rPr lang="en-US" b="1" err="1"/>
                        <a:t>StudentName</a:t>
                      </a:r>
                    </a:p>
                  </a:txBody>
                  <a:tcPr anchor="ctr">
                    <a:lnL>
                      <a:noFill/>
                    </a:lnL>
                    <a:lnR>
                      <a:noFill/>
                    </a:lnR>
                    <a:lnT>
                      <a:noFill/>
                    </a:lnT>
                    <a:lnB>
                      <a:noFill/>
                    </a:lnB>
                    <a:noFill/>
                  </a:tcPr>
                </a:tc>
                <a:tc>
                  <a:txBody>
                    <a:bodyPr/>
                    <a:lstStyle/>
                    <a:p>
                      <a:pPr>
                        <a:buNone/>
                      </a:pPr>
                      <a:r>
                        <a:rPr lang="en-US" b="1" dirty="0"/>
                        <a:t>Class</a:t>
                      </a:r>
                    </a:p>
                  </a:txBody>
                  <a:tcPr anchor="ctr">
                    <a:lnL>
                      <a:noFill/>
                    </a:lnL>
                    <a:lnR>
                      <a:noFill/>
                    </a:lnR>
                    <a:lnT>
                      <a:noFill/>
                    </a:lnT>
                    <a:lnB>
                      <a:noFill/>
                    </a:lnB>
                    <a:noFill/>
                  </a:tcPr>
                </a:tc>
                <a:tc>
                  <a:txBody>
                    <a:bodyPr/>
                    <a:lstStyle/>
                    <a:p>
                      <a:pPr>
                        <a:buNone/>
                      </a:pPr>
                      <a:r>
                        <a:rPr lang="en-US" b="1" dirty="0"/>
                        <a:t>Section</a:t>
                      </a:r>
                    </a:p>
                  </a:txBody>
                  <a:tcPr anchor="ctr">
                    <a:lnL>
                      <a:noFill/>
                    </a:lnL>
                    <a:lnR>
                      <a:noFill/>
                    </a:lnR>
                    <a:lnT>
                      <a:noFill/>
                    </a:lnT>
                    <a:lnB>
                      <a:noFill/>
                    </a:lnB>
                    <a:noFill/>
                  </a:tcPr>
                </a:tc>
                <a:extLst>
                  <a:ext uri="{0D108BD9-81ED-4DB2-BD59-A6C34878D82A}">
                    <a16:rowId xmlns:a16="http://schemas.microsoft.com/office/drawing/2014/main" val="2181603854"/>
                  </a:ext>
                </a:extLst>
              </a:tr>
              <a:tr h="0">
                <a:tc>
                  <a:txBody>
                    <a:bodyPr/>
                    <a:lstStyle/>
                    <a:p>
                      <a:pPr>
                        <a:buNone/>
                      </a:pPr>
                      <a:r>
                        <a:rPr lang="en-US" dirty="0"/>
                        <a:t>Toshi Dubey</a:t>
                      </a:r>
                    </a:p>
                  </a:txBody>
                  <a:tcPr anchor="ctr">
                    <a:lnL>
                      <a:noFill/>
                    </a:lnL>
                    <a:lnR>
                      <a:noFill/>
                    </a:lnR>
                    <a:lnT>
                      <a:noFill/>
                    </a:lnT>
                    <a:lnB>
                      <a:noFill/>
                    </a:lnB>
                    <a:noFill/>
                  </a:tcPr>
                </a:tc>
                <a:tc>
                  <a:txBody>
                    <a:bodyPr/>
                    <a:lstStyle/>
                    <a:p>
                      <a:pPr>
                        <a:buNone/>
                      </a:pPr>
                      <a:r>
                        <a:rPr lang="en-US" dirty="0"/>
                        <a:t>10</a:t>
                      </a:r>
                    </a:p>
                  </a:txBody>
                  <a:tcPr anchor="ctr">
                    <a:lnL>
                      <a:noFill/>
                    </a:lnL>
                    <a:lnR>
                      <a:noFill/>
                    </a:lnR>
                    <a:lnT>
                      <a:noFill/>
                    </a:lnT>
                    <a:lnB>
                      <a:noFill/>
                    </a:lnB>
                    <a:noFill/>
                  </a:tcPr>
                </a:tc>
                <a:tc>
                  <a:txBody>
                    <a:bodyPr/>
                    <a:lstStyle/>
                    <a:p>
                      <a:pPr>
                        <a:buNone/>
                      </a:pPr>
                      <a:r>
                        <a:rPr lang="en-US" dirty="0"/>
                        <a:t>A</a:t>
                      </a:r>
                    </a:p>
                  </a:txBody>
                  <a:tcPr anchor="ctr">
                    <a:lnL>
                      <a:noFill/>
                    </a:lnL>
                    <a:lnR>
                      <a:noFill/>
                    </a:lnR>
                    <a:lnT>
                      <a:noFill/>
                    </a:lnT>
                    <a:lnB>
                      <a:noFill/>
                    </a:lnB>
                    <a:noFill/>
                  </a:tcPr>
                </a:tc>
                <a:extLst>
                  <a:ext uri="{0D108BD9-81ED-4DB2-BD59-A6C34878D82A}">
                    <a16:rowId xmlns:a16="http://schemas.microsoft.com/office/drawing/2014/main" val="3357432442"/>
                  </a:ext>
                </a:extLst>
              </a:tr>
              <a:tr h="0">
                <a:tc>
                  <a:txBody>
                    <a:bodyPr/>
                    <a:lstStyle/>
                    <a:p>
                      <a:pPr>
                        <a:buNone/>
                      </a:pPr>
                      <a:r>
                        <a:rPr lang="en-US" dirty="0"/>
                        <a:t>Sanskar Parihar</a:t>
                      </a:r>
                    </a:p>
                  </a:txBody>
                  <a:tcPr anchor="ctr">
                    <a:lnL>
                      <a:noFill/>
                    </a:lnL>
                    <a:lnR>
                      <a:noFill/>
                    </a:lnR>
                    <a:lnT>
                      <a:noFill/>
                    </a:lnT>
                    <a:lnB>
                      <a:noFill/>
                    </a:lnB>
                    <a:noFill/>
                  </a:tcPr>
                </a:tc>
                <a:tc>
                  <a:txBody>
                    <a:bodyPr/>
                    <a:lstStyle/>
                    <a:p>
                      <a:pPr>
                        <a:buNone/>
                      </a:pPr>
                      <a:r>
                        <a:rPr lang="en-US" dirty="0"/>
                        <a:t>10</a:t>
                      </a:r>
                    </a:p>
                  </a:txBody>
                  <a:tcPr anchor="ctr">
                    <a:lnL>
                      <a:noFill/>
                    </a:lnL>
                    <a:lnR>
                      <a:noFill/>
                    </a:lnR>
                    <a:lnT>
                      <a:noFill/>
                    </a:lnT>
                    <a:lnB>
                      <a:noFill/>
                    </a:lnB>
                    <a:noFill/>
                  </a:tcPr>
                </a:tc>
                <a:tc>
                  <a:txBody>
                    <a:bodyPr/>
                    <a:lstStyle/>
                    <a:p>
                      <a:pPr>
                        <a:buNone/>
                      </a:pPr>
                      <a:r>
                        <a:rPr lang="en-US" dirty="0"/>
                        <a:t>A</a:t>
                      </a:r>
                    </a:p>
                  </a:txBody>
                  <a:tcPr anchor="ctr">
                    <a:lnL>
                      <a:noFill/>
                    </a:lnL>
                    <a:lnR>
                      <a:noFill/>
                    </a:lnR>
                    <a:lnT>
                      <a:noFill/>
                    </a:lnT>
                    <a:lnB>
                      <a:noFill/>
                    </a:lnB>
                    <a:noFill/>
                  </a:tcPr>
                </a:tc>
                <a:extLst>
                  <a:ext uri="{0D108BD9-81ED-4DB2-BD59-A6C34878D82A}">
                    <a16:rowId xmlns:a16="http://schemas.microsoft.com/office/drawing/2014/main" val="1224107360"/>
                  </a:ext>
                </a:extLst>
              </a:tr>
            </a:tbl>
          </a:graphicData>
        </a:graphic>
      </p:graphicFrame>
      <p:sp>
        <p:nvSpPr>
          <p:cNvPr id="10" name="TextBox 9">
            <a:extLst>
              <a:ext uri="{FF2B5EF4-FFF2-40B4-BE49-F238E27FC236}">
                <a16:creationId xmlns:a16="http://schemas.microsoft.com/office/drawing/2014/main" id="{9A67BD28-9493-C28D-CEA4-C0B456A6D6C1}"/>
              </a:ext>
            </a:extLst>
          </p:cNvPr>
          <p:cNvSpPr txBox="1"/>
          <p:nvPr/>
        </p:nvSpPr>
        <p:spPr>
          <a:xfrm>
            <a:off x="93242" y="6526920"/>
            <a:ext cx="6657458"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a:t>
            </a:r>
            <a:r>
              <a:rPr lang="en-US" dirty="0" err="1">
                <a:ea typeface="+mn-lt"/>
                <a:cs typeface="+mn-lt"/>
              </a:rPr>
              <a:t>BookID</a:t>
            </a:r>
            <a:r>
              <a:rPr lang="en-US" dirty="0">
                <a:ea typeface="+mn-lt"/>
                <a:cs typeface="+mn-lt"/>
              </a:rPr>
              <a:t> is generated automatically starting from 1)</a:t>
            </a:r>
            <a:endParaRPr lang="en-US"/>
          </a:p>
          <a:p>
            <a:endParaRPr lang="en-US" dirty="0"/>
          </a:p>
          <a:p>
            <a:r>
              <a:rPr lang="en-US" b="1"/>
              <a:t>Step 6: Result</a:t>
            </a:r>
            <a:endParaRPr lang="en-US"/>
          </a:p>
          <a:p>
            <a:r>
              <a:rPr lang="en-US">
                <a:ea typeface="+mn-lt"/>
                <a:cs typeface="+mn-lt"/>
              </a:rPr>
              <a:t>All records are successfully entered through the form and BookID is auto-generated.</a:t>
            </a:r>
            <a:endParaRPr lang="en-US"/>
          </a:p>
          <a:p>
            <a:endParaRPr lang="en-US" dirty="0"/>
          </a:p>
          <a:p>
            <a:r>
              <a:rPr lang="en-US" b="1"/>
              <a:t>Conclusion</a:t>
            </a:r>
            <a:endParaRPr lang="en-US"/>
          </a:p>
          <a:p>
            <a:r>
              <a:rPr lang="en-US" dirty="0">
                <a:ea typeface="+mn-lt"/>
                <a:cs typeface="+mn-lt"/>
              </a:rPr>
              <a:t>The Students’ Details table was created using Design View, a form was designed using Form Wizard, and records were entered successfully through the form.</a:t>
            </a:r>
            <a:endParaRPr lang="en-US"/>
          </a:p>
          <a:p>
            <a:pPr algn="l"/>
            <a:endParaRPr lang="en-US" dirty="0"/>
          </a:p>
        </p:txBody>
      </p:sp>
    </p:spTree>
    <p:extLst>
      <p:ext uri="{BB962C8B-B14F-4D97-AF65-F5344CB8AC3E}">
        <p14:creationId xmlns:p14="http://schemas.microsoft.com/office/powerpoint/2010/main" val="748830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668C7A6-F64D-56F2-A6B4-663F651ED125}"/>
              </a:ext>
            </a:extLst>
          </p:cNvPr>
          <p:cNvPicPr>
            <a:picLocks noChangeAspect="1"/>
          </p:cNvPicPr>
          <p:nvPr/>
        </p:nvPicPr>
        <p:blipFill>
          <a:blip r:embed="rId2"/>
          <a:srcRect r="-297" b="8468"/>
          <a:stretch>
            <a:fillRect/>
          </a:stretch>
        </p:blipFill>
        <p:spPr>
          <a:xfrm>
            <a:off x="745934" y="-744"/>
            <a:ext cx="5049495" cy="3387904"/>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5121A6C8-709A-FC2B-5768-CF79630AB3E4}"/>
              </a:ext>
            </a:extLst>
          </p:cNvPr>
          <p:cNvPicPr>
            <a:picLocks noChangeAspect="1"/>
          </p:cNvPicPr>
          <p:nvPr/>
        </p:nvPicPr>
        <p:blipFill>
          <a:blip r:embed="rId3"/>
          <a:srcRect l="-230" r="-297" b="8171"/>
          <a:stretch>
            <a:fillRect/>
          </a:stretch>
        </p:blipFill>
        <p:spPr>
          <a:xfrm>
            <a:off x="749317" y="3386916"/>
            <a:ext cx="5061048" cy="3533817"/>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92084983-E991-9799-6EB8-1058CDB423CC}"/>
              </a:ext>
            </a:extLst>
          </p:cNvPr>
          <p:cNvPicPr>
            <a:picLocks noChangeAspect="1"/>
          </p:cNvPicPr>
          <p:nvPr/>
        </p:nvPicPr>
        <p:blipFill>
          <a:blip r:embed="rId4"/>
          <a:stretch>
            <a:fillRect/>
          </a:stretch>
        </p:blipFill>
        <p:spPr>
          <a:xfrm>
            <a:off x="931334" y="6924675"/>
            <a:ext cx="4692569" cy="2978916"/>
          </a:xfrm>
          <a:prstGeom prst="rect">
            <a:avLst/>
          </a:prstGeom>
        </p:spPr>
      </p:pic>
    </p:spTree>
    <p:extLst>
      <p:ext uri="{BB962C8B-B14F-4D97-AF65-F5344CB8AC3E}">
        <p14:creationId xmlns:p14="http://schemas.microsoft.com/office/powerpoint/2010/main" val="34145008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53038-FD08-ACE7-EDDF-A753717269BD}"/>
              </a:ext>
            </a:extLst>
          </p:cNvPr>
          <p:cNvSpPr txBox="1"/>
          <p:nvPr/>
        </p:nvSpPr>
        <p:spPr>
          <a:xfrm>
            <a:off x="-7275" y="4787096"/>
            <a:ext cx="6276154"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 1: Enter the data</a:t>
            </a:r>
          </a:p>
          <a:p>
            <a:pPr marL="228600" indent="-228600">
              <a:buFont typeface=""/>
              <a:buAutoNum type="arabicPeriod"/>
            </a:pPr>
            <a:r>
              <a:rPr lang="en-US" dirty="0"/>
              <a:t>Open </a:t>
            </a:r>
            <a:r>
              <a:rPr lang="en-US" b="1" dirty="0"/>
              <a:t>LibreOffice Calc</a:t>
            </a:r>
            <a:r>
              <a:rPr lang="en-US" dirty="0"/>
              <a:t>.</a:t>
            </a:r>
          </a:p>
          <a:p>
            <a:pPr marL="228600" indent="-228600">
              <a:buFont typeface=""/>
              <a:buAutoNum type="arabicPeriod"/>
            </a:pPr>
            <a:r>
              <a:rPr lang="en-US" dirty="0"/>
              <a:t>Enter Units Sold values in column B:</a:t>
            </a:r>
          </a:p>
          <a:p>
            <a:pPr marL="228600" lvl="1" indent="-228600">
              <a:buFont typeface=""/>
              <a:buAutoNum type="arabicPeriod"/>
            </a:pPr>
            <a:r>
              <a:rPr lang="en-US" b="1" dirty="0"/>
              <a:t>B2 = 69</a:t>
            </a:r>
          </a:p>
          <a:p>
            <a:pPr marL="228600" lvl="1" indent="-228600">
              <a:buFont typeface=""/>
              <a:buAutoNum type="arabicPeriod"/>
            </a:pPr>
            <a:r>
              <a:rPr lang="en-US" b="1" dirty="0"/>
              <a:t>B3 = 73</a:t>
            </a:r>
          </a:p>
          <a:p>
            <a:pPr marL="228600" lvl="1" indent="-228600">
              <a:buFont typeface=""/>
              <a:buAutoNum type="arabicPeriod"/>
            </a:pPr>
            <a:r>
              <a:rPr lang="en-US" b="1" dirty="0"/>
              <a:t>B4 = 88</a:t>
            </a:r>
          </a:p>
          <a:p>
            <a:pPr marL="228600" lvl="1" indent="-228600">
              <a:buFont typeface=""/>
              <a:buAutoNum type="arabicPeriod"/>
            </a:pPr>
            <a:r>
              <a:rPr lang="en-US" b="1" dirty="0"/>
              <a:t>B5 = 82</a:t>
            </a:r>
          </a:p>
          <a:p>
            <a:r>
              <a:rPr lang="en-US" b="1" dirty="0"/>
              <a:t>Step 2: Calculate the Average</a:t>
            </a:r>
          </a:p>
          <a:p>
            <a:pPr marL="228600" indent="-228600">
              <a:buFont typeface=""/>
              <a:buAutoNum type="arabicPeriod" startAt="3"/>
            </a:pPr>
            <a:r>
              <a:rPr lang="en-US" dirty="0"/>
              <a:t>In cell </a:t>
            </a:r>
            <a:r>
              <a:rPr lang="en-US" b="1" dirty="0"/>
              <a:t>B8</a:t>
            </a:r>
            <a:r>
              <a:rPr lang="en-US" dirty="0"/>
              <a:t>, enter:</a:t>
            </a:r>
          </a:p>
          <a:p>
            <a:r>
              <a:rPr lang="en-US" dirty="0"/>
              <a:t>=AVERAGE(B2:B5) </a:t>
            </a:r>
          </a:p>
          <a:p>
            <a:pPr marL="228600" indent="-228600">
              <a:buFont typeface=""/>
              <a:buAutoNum type="arabicPeriod" startAt="4"/>
            </a:pPr>
            <a:r>
              <a:rPr lang="en-US" dirty="0"/>
              <a:t>Press </a:t>
            </a:r>
            <a:r>
              <a:rPr lang="en-US" b="1" dirty="0"/>
              <a:t>Enter</a:t>
            </a:r>
            <a:r>
              <a:rPr lang="en-US" dirty="0"/>
              <a:t>.</a:t>
            </a:r>
          </a:p>
          <a:p>
            <a:pPr marL="228600" indent="-228600">
              <a:buFont typeface=""/>
              <a:buAutoNum type="arabicPeriod" startAt="4"/>
            </a:pPr>
            <a:r>
              <a:rPr lang="en-US" dirty="0"/>
              <a:t>Initial average = </a:t>
            </a:r>
            <a:r>
              <a:rPr lang="en-US" b="1" dirty="0"/>
              <a:t>78</a:t>
            </a:r>
            <a:r>
              <a:rPr lang="en-US" dirty="0"/>
              <a:t>.</a:t>
            </a:r>
          </a:p>
          <a:p>
            <a:r>
              <a:rPr lang="en-US" b="1" dirty="0"/>
              <a:t>Step 3: Apply Goal Seek</a:t>
            </a:r>
          </a:p>
          <a:p>
            <a:pPr marL="228600" indent="-228600">
              <a:buFont typeface=""/>
              <a:buAutoNum type="arabicPeriod" startAt="6"/>
            </a:pPr>
            <a:r>
              <a:rPr lang="en-US" dirty="0"/>
              <a:t>Go to </a:t>
            </a:r>
            <a:r>
              <a:rPr lang="en-US" b="1" dirty="0"/>
              <a:t>Tools → Goal Seek</a:t>
            </a:r>
            <a:r>
              <a:rPr lang="en-US" dirty="0"/>
              <a:t>.</a:t>
            </a:r>
          </a:p>
          <a:p>
            <a:pPr marL="228600" indent="-228600">
              <a:buFont typeface=""/>
              <a:buAutoNum type="arabicPeriod" startAt="6"/>
            </a:pPr>
            <a:r>
              <a:rPr lang="en-US" dirty="0"/>
              <a:t>Fill the dialog box:</a:t>
            </a:r>
          </a:p>
          <a:p>
            <a:pPr marL="228600" lvl="1" indent="-228600">
              <a:buFont typeface=""/>
              <a:buAutoNum type="arabicPeriod" startAt="6"/>
            </a:pPr>
            <a:r>
              <a:rPr lang="en-US" b="1" dirty="0"/>
              <a:t>Formula cell:</a:t>
            </a:r>
            <a:r>
              <a:rPr lang="en-US" dirty="0"/>
              <a:t> $B$8</a:t>
            </a:r>
          </a:p>
          <a:p>
            <a:pPr marL="228600" lvl="1" indent="-228600">
              <a:buFont typeface=""/>
              <a:buAutoNum type="arabicPeriod" startAt="6"/>
            </a:pPr>
            <a:r>
              <a:rPr lang="en-US" b="1" dirty="0"/>
              <a:t>Target value:</a:t>
            </a:r>
            <a:r>
              <a:rPr lang="en-US" dirty="0"/>
              <a:t> 95</a:t>
            </a:r>
          </a:p>
        </p:txBody>
      </p:sp>
      <p:graphicFrame>
        <p:nvGraphicFramePr>
          <p:cNvPr id="5" name="Table 4">
            <a:extLst>
              <a:ext uri="{FF2B5EF4-FFF2-40B4-BE49-F238E27FC236}">
                <a16:creationId xmlns:a16="http://schemas.microsoft.com/office/drawing/2014/main" id="{3499538D-F324-97C9-2A9B-ED6297A2AF5B}"/>
              </a:ext>
            </a:extLst>
          </p:cNvPr>
          <p:cNvGraphicFramePr>
            <a:graphicFrameLocks noGrp="1"/>
          </p:cNvGraphicFramePr>
          <p:nvPr>
            <p:extLst>
              <p:ext uri="{D42A27DB-BD31-4B8C-83A1-F6EECF244321}">
                <p14:modId xmlns:p14="http://schemas.microsoft.com/office/powerpoint/2010/main" val="711287513"/>
              </p:ext>
            </p:extLst>
          </p:nvPr>
        </p:nvGraphicFramePr>
        <p:xfrm>
          <a:off x="296140" y="311509"/>
          <a:ext cx="5681570" cy="1828800"/>
        </p:xfrm>
        <a:graphic>
          <a:graphicData uri="http://schemas.openxmlformats.org/drawingml/2006/table">
            <a:tbl>
              <a:tblPr bandRow="1">
                <a:tableStyleId>{5C22544A-7EE6-4342-B048-85BDC9FD1C3A}</a:tableStyleId>
              </a:tblPr>
              <a:tblGrid>
                <a:gridCol w="2840785">
                  <a:extLst>
                    <a:ext uri="{9D8B030D-6E8A-4147-A177-3AD203B41FA5}">
                      <a16:colId xmlns:a16="http://schemas.microsoft.com/office/drawing/2014/main" val="3951311652"/>
                    </a:ext>
                  </a:extLst>
                </a:gridCol>
                <a:gridCol w="2840785">
                  <a:extLst>
                    <a:ext uri="{9D8B030D-6E8A-4147-A177-3AD203B41FA5}">
                      <a16:colId xmlns:a16="http://schemas.microsoft.com/office/drawing/2014/main" val="3487044651"/>
                    </a:ext>
                  </a:extLst>
                </a:gridCol>
              </a:tblGrid>
              <a:tr h="297970">
                <a:tc>
                  <a:txBody>
                    <a:bodyPr/>
                    <a:lstStyle/>
                    <a:p>
                      <a:pPr>
                        <a:buNone/>
                      </a:pPr>
                      <a:r>
                        <a:rPr lang="en-US" dirty="0"/>
                        <a:t>Product</a:t>
                      </a:r>
                    </a:p>
                  </a:txBody>
                  <a:tcPr anchor="ctr">
                    <a:lnL>
                      <a:noFill/>
                    </a:lnL>
                    <a:lnR>
                      <a:noFill/>
                    </a:lnR>
                    <a:lnT>
                      <a:noFill/>
                    </a:lnT>
                    <a:lnB>
                      <a:noFill/>
                    </a:lnB>
                    <a:noFill/>
                  </a:tcPr>
                </a:tc>
                <a:tc>
                  <a:txBody>
                    <a:bodyPr/>
                    <a:lstStyle/>
                    <a:p>
                      <a:pPr>
                        <a:buNone/>
                      </a:pPr>
                      <a:r>
                        <a:rPr lang="en-US" dirty="0"/>
                        <a:t>Units Sold</a:t>
                      </a:r>
                    </a:p>
                  </a:txBody>
                  <a:tcPr anchor="ctr">
                    <a:lnL>
                      <a:noFill/>
                    </a:lnL>
                    <a:lnR>
                      <a:noFill/>
                    </a:lnR>
                    <a:lnT>
                      <a:noFill/>
                    </a:lnT>
                    <a:lnB>
                      <a:noFill/>
                    </a:lnB>
                    <a:noFill/>
                  </a:tcPr>
                </a:tc>
                <a:extLst>
                  <a:ext uri="{0D108BD9-81ED-4DB2-BD59-A6C34878D82A}">
                    <a16:rowId xmlns:a16="http://schemas.microsoft.com/office/drawing/2014/main" val="2110652465"/>
                  </a:ext>
                </a:extLst>
              </a:tr>
              <a:tr h="297970">
                <a:tc>
                  <a:txBody>
                    <a:bodyPr/>
                    <a:lstStyle/>
                    <a:p>
                      <a:pPr>
                        <a:buNone/>
                      </a:pPr>
                      <a:r>
                        <a:rPr lang="en-US" dirty="0"/>
                        <a:t>A</a:t>
                      </a:r>
                    </a:p>
                  </a:txBody>
                  <a:tcPr anchor="ctr">
                    <a:lnL>
                      <a:noFill/>
                    </a:lnL>
                    <a:lnR>
                      <a:noFill/>
                    </a:lnR>
                    <a:lnT>
                      <a:noFill/>
                    </a:lnT>
                    <a:lnB>
                      <a:noFill/>
                    </a:lnB>
                    <a:noFill/>
                  </a:tcPr>
                </a:tc>
                <a:tc>
                  <a:txBody>
                    <a:bodyPr/>
                    <a:lstStyle/>
                    <a:p>
                      <a:pPr>
                        <a:buNone/>
                      </a:pPr>
                      <a:r>
                        <a:rPr lang="en-US" dirty="0"/>
                        <a:t>69</a:t>
                      </a:r>
                    </a:p>
                  </a:txBody>
                  <a:tcPr anchor="ctr">
                    <a:lnL>
                      <a:noFill/>
                    </a:lnL>
                    <a:lnR>
                      <a:noFill/>
                    </a:lnR>
                    <a:lnT>
                      <a:noFill/>
                    </a:lnT>
                    <a:lnB>
                      <a:noFill/>
                    </a:lnB>
                    <a:noFill/>
                  </a:tcPr>
                </a:tc>
                <a:extLst>
                  <a:ext uri="{0D108BD9-81ED-4DB2-BD59-A6C34878D82A}">
                    <a16:rowId xmlns:a16="http://schemas.microsoft.com/office/drawing/2014/main" val="4265549969"/>
                  </a:ext>
                </a:extLst>
              </a:tr>
              <a:tr h="297970">
                <a:tc>
                  <a:txBody>
                    <a:bodyPr/>
                    <a:lstStyle/>
                    <a:p>
                      <a:pPr>
                        <a:buNone/>
                      </a:pPr>
                      <a:r>
                        <a:rPr lang="en-US" dirty="0"/>
                        <a:t>B</a:t>
                      </a:r>
                    </a:p>
                  </a:txBody>
                  <a:tcPr anchor="ctr">
                    <a:lnL>
                      <a:noFill/>
                    </a:lnL>
                    <a:lnR>
                      <a:noFill/>
                    </a:lnR>
                    <a:lnT>
                      <a:noFill/>
                    </a:lnT>
                    <a:lnB>
                      <a:noFill/>
                    </a:lnB>
                    <a:noFill/>
                  </a:tcPr>
                </a:tc>
                <a:tc>
                  <a:txBody>
                    <a:bodyPr/>
                    <a:lstStyle/>
                    <a:p>
                      <a:pPr>
                        <a:buNone/>
                      </a:pPr>
                      <a:r>
                        <a:rPr lang="en-US" dirty="0"/>
                        <a:t>73</a:t>
                      </a:r>
                    </a:p>
                  </a:txBody>
                  <a:tcPr anchor="ctr">
                    <a:lnL>
                      <a:noFill/>
                    </a:lnL>
                    <a:lnR>
                      <a:noFill/>
                    </a:lnR>
                    <a:lnT>
                      <a:noFill/>
                    </a:lnT>
                    <a:lnB>
                      <a:noFill/>
                    </a:lnB>
                    <a:noFill/>
                  </a:tcPr>
                </a:tc>
                <a:extLst>
                  <a:ext uri="{0D108BD9-81ED-4DB2-BD59-A6C34878D82A}">
                    <a16:rowId xmlns:a16="http://schemas.microsoft.com/office/drawing/2014/main" val="2947393394"/>
                  </a:ext>
                </a:extLst>
              </a:tr>
              <a:tr h="297970">
                <a:tc>
                  <a:txBody>
                    <a:bodyPr/>
                    <a:lstStyle/>
                    <a:p>
                      <a:pPr>
                        <a:buNone/>
                      </a:pPr>
                      <a:r>
                        <a:rPr lang="en-US" dirty="0"/>
                        <a:t>C</a:t>
                      </a:r>
                    </a:p>
                  </a:txBody>
                  <a:tcPr anchor="ctr">
                    <a:lnL>
                      <a:noFill/>
                    </a:lnL>
                    <a:lnR>
                      <a:noFill/>
                    </a:lnR>
                    <a:lnT>
                      <a:noFill/>
                    </a:lnT>
                    <a:lnB>
                      <a:noFill/>
                    </a:lnB>
                    <a:noFill/>
                  </a:tcPr>
                </a:tc>
                <a:tc>
                  <a:txBody>
                    <a:bodyPr/>
                    <a:lstStyle/>
                    <a:p>
                      <a:pPr>
                        <a:buNone/>
                      </a:pPr>
                      <a:r>
                        <a:rPr lang="en-US" dirty="0"/>
                        <a:t>88</a:t>
                      </a:r>
                    </a:p>
                  </a:txBody>
                  <a:tcPr anchor="ctr">
                    <a:lnL>
                      <a:noFill/>
                    </a:lnL>
                    <a:lnR>
                      <a:noFill/>
                    </a:lnR>
                    <a:lnT>
                      <a:noFill/>
                    </a:lnT>
                    <a:lnB>
                      <a:noFill/>
                    </a:lnB>
                    <a:noFill/>
                  </a:tcPr>
                </a:tc>
                <a:extLst>
                  <a:ext uri="{0D108BD9-81ED-4DB2-BD59-A6C34878D82A}">
                    <a16:rowId xmlns:a16="http://schemas.microsoft.com/office/drawing/2014/main" val="2323394552"/>
                  </a:ext>
                </a:extLst>
              </a:tr>
              <a:tr h="297970">
                <a:tc>
                  <a:txBody>
                    <a:bodyPr/>
                    <a:lstStyle/>
                    <a:p>
                      <a:pPr>
                        <a:buNone/>
                      </a:pPr>
                      <a:r>
                        <a:rPr lang="en-US" dirty="0"/>
                        <a:t>D</a:t>
                      </a:r>
                    </a:p>
                  </a:txBody>
                  <a:tcPr anchor="ctr">
                    <a:lnL>
                      <a:noFill/>
                    </a:lnL>
                    <a:lnR>
                      <a:noFill/>
                    </a:lnR>
                    <a:lnT>
                      <a:noFill/>
                    </a:lnT>
                    <a:lnB>
                      <a:noFill/>
                    </a:lnB>
                    <a:noFill/>
                  </a:tcPr>
                </a:tc>
                <a:tc>
                  <a:txBody>
                    <a:bodyPr/>
                    <a:lstStyle/>
                    <a:p>
                      <a:pPr>
                        <a:buNone/>
                      </a:pPr>
                      <a:r>
                        <a:rPr lang="en-US" dirty="0"/>
                        <a:t>82</a:t>
                      </a:r>
                    </a:p>
                  </a:txBody>
                  <a:tcPr anchor="ctr">
                    <a:lnL>
                      <a:noFill/>
                    </a:lnL>
                    <a:lnR>
                      <a:noFill/>
                    </a:lnR>
                    <a:lnT>
                      <a:noFill/>
                    </a:lnT>
                    <a:lnB>
                      <a:noFill/>
                    </a:lnB>
                    <a:noFill/>
                  </a:tcPr>
                </a:tc>
                <a:extLst>
                  <a:ext uri="{0D108BD9-81ED-4DB2-BD59-A6C34878D82A}">
                    <a16:rowId xmlns:a16="http://schemas.microsoft.com/office/drawing/2014/main" val="3912110520"/>
                  </a:ext>
                </a:extLst>
              </a:tr>
            </a:tbl>
          </a:graphicData>
        </a:graphic>
      </p:graphicFrame>
      <p:sp>
        <p:nvSpPr>
          <p:cNvPr id="6" name="TextBox 5">
            <a:extLst>
              <a:ext uri="{FF2B5EF4-FFF2-40B4-BE49-F238E27FC236}">
                <a16:creationId xmlns:a16="http://schemas.microsoft.com/office/drawing/2014/main" id="{F834D583-8CB8-4B88-097A-2A5B3B8B0FB5}"/>
              </a:ext>
            </a:extLst>
          </p:cNvPr>
          <p:cNvSpPr txBox="1"/>
          <p:nvPr/>
        </p:nvSpPr>
        <p:spPr>
          <a:xfrm>
            <a:off x="0" y="0"/>
            <a:ext cx="685799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Q18. Consider the following spreadsheet:</a:t>
            </a:r>
          </a:p>
          <a:p>
            <a:endParaRPr lang="en-US"/>
          </a:p>
          <a:p>
            <a:pPr algn="ctr"/>
            <a:endParaRPr lang="en-US"/>
          </a:p>
        </p:txBody>
      </p:sp>
      <p:sp>
        <p:nvSpPr>
          <p:cNvPr id="7" name="TextBox 6">
            <a:extLst>
              <a:ext uri="{FF2B5EF4-FFF2-40B4-BE49-F238E27FC236}">
                <a16:creationId xmlns:a16="http://schemas.microsoft.com/office/drawing/2014/main" id="{4AC9B9EF-58E8-D3CC-07B2-6B46AC1DCEC2}"/>
              </a:ext>
            </a:extLst>
          </p:cNvPr>
          <p:cNvSpPr txBox="1"/>
          <p:nvPr/>
        </p:nvSpPr>
        <p:spPr>
          <a:xfrm>
            <a:off x="-6876" y="2169148"/>
            <a:ext cx="686388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Average Unit Sold</a:t>
            </a:r>
            <a:r>
              <a:rPr lang="en-US" dirty="0"/>
              <a:t> is calculated in </a:t>
            </a:r>
            <a:r>
              <a:rPr lang="en-US" b="1" dirty="0"/>
              <a:t>cell B8</a:t>
            </a:r>
            <a:r>
              <a:rPr lang="en-US" dirty="0"/>
              <a:t>.</a:t>
            </a:r>
          </a:p>
          <a:p>
            <a:pPr marL="228600" indent="-228600">
              <a:buFont typeface=""/>
              <a:buAutoNum type="arabicPeriod"/>
            </a:pPr>
            <a:r>
              <a:rPr lang="en-US" dirty="0"/>
              <a:t>Calculate the </a:t>
            </a:r>
            <a:r>
              <a:rPr lang="en-US" b="1" dirty="0"/>
              <a:t>average units sold</a:t>
            </a:r>
            <a:r>
              <a:rPr lang="en-US" dirty="0"/>
              <a:t> in cell </a:t>
            </a:r>
            <a:r>
              <a:rPr lang="en-US" b="1" dirty="0"/>
              <a:t>B8</a:t>
            </a:r>
            <a:r>
              <a:rPr lang="en-US" dirty="0"/>
              <a:t>.</a:t>
            </a:r>
          </a:p>
          <a:p>
            <a:pPr marL="228600" indent="-228600">
              <a:buFont typeface=""/>
              <a:buAutoNum type="arabicPeriod"/>
            </a:pPr>
            <a:r>
              <a:rPr lang="en-US" b="1" dirty="0" err="1"/>
              <a:t>Maximise</a:t>
            </a:r>
            <a:r>
              <a:rPr lang="en-US" b="1" dirty="0"/>
              <a:t> the average number of units sold to 95</a:t>
            </a:r>
            <a:r>
              <a:rPr lang="en-US" dirty="0"/>
              <a:t> using </a:t>
            </a:r>
            <a:r>
              <a:rPr lang="en-US" b="1" dirty="0"/>
              <a:t>Goal Seek</a:t>
            </a:r>
            <a:r>
              <a:rPr lang="en-US" dirty="0"/>
              <a:t>.</a:t>
            </a:r>
          </a:p>
          <a:p>
            <a:pPr marL="228600" indent="-228600">
              <a:buFont typeface=""/>
              <a:buAutoNum type="arabicPeriod"/>
            </a:pPr>
            <a:r>
              <a:rPr lang="en-US" dirty="0"/>
              <a:t>The criteria for </a:t>
            </a:r>
            <a:r>
              <a:rPr lang="en-US" dirty="0" err="1"/>
              <a:t>maximising</a:t>
            </a:r>
            <a:r>
              <a:rPr lang="en-US" dirty="0"/>
              <a:t> the average number of units sold is as follows:</a:t>
            </a:r>
          </a:p>
          <a:p>
            <a:pPr marL="228600" lvl="1" indent="-228600" algn="r">
              <a:buFont typeface=""/>
              <a:buAutoNum type="arabicPeriod"/>
            </a:pPr>
            <a:r>
              <a:rPr lang="en-US" b="1" dirty="0"/>
              <a:t>B2 &lt;= 88</a:t>
            </a:r>
          </a:p>
          <a:p>
            <a:pPr marL="228600" lvl="1" indent="-228600" algn="r">
              <a:buFont typeface=""/>
              <a:buAutoNum type="arabicPeriod"/>
            </a:pPr>
            <a:r>
              <a:rPr lang="en-US" b="1" dirty="0"/>
              <a:t>B3 &gt;= 82</a:t>
            </a:r>
          </a:p>
          <a:p>
            <a:pPr marL="228600" lvl="1" indent="-228600" algn="r">
              <a:buFont typeface=""/>
              <a:buAutoNum type="arabicPeriod"/>
            </a:pPr>
            <a:r>
              <a:rPr lang="en-US" b="1" dirty="0"/>
              <a:t>B4 &lt;= 90</a:t>
            </a:r>
          </a:p>
          <a:p>
            <a:pPr marL="228600" lvl="1" indent="-228600" algn="r">
              <a:buFont typeface=""/>
              <a:buAutoNum type="arabicPeriod"/>
            </a:pPr>
            <a:r>
              <a:rPr lang="en-US" b="1" dirty="0"/>
              <a:t>B5 &gt;= 60</a:t>
            </a:r>
            <a:endParaRPr lang="en-US" dirty="0"/>
          </a:p>
        </p:txBody>
      </p:sp>
    </p:spTree>
    <p:extLst>
      <p:ext uri="{BB962C8B-B14F-4D97-AF65-F5344CB8AC3E}">
        <p14:creationId xmlns:p14="http://schemas.microsoft.com/office/powerpoint/2010/main" val="564614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3D8556-B529-1474-F82C-9982A9CE7487}"/>
              </a:ext>
            </a:extLst>
          </p:cNvPr>
          <p:cNvSpPr txBox="1"/>
          <p:nvPr/>
        </p:nvSpPr>
        <p:spPr>
          <a:xfrm>
            <a:off x="14385" y="-7101"/>
            <a:ext cx="6846774" cy="103412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1"/>
            <a:r>
              <a:rPr lang="en-US" b="1" dirty="0"/>
              <a:t>8.Variable cell:</a:t>
            </a:r>
            <a:r>
              <a:rPr lang="en-US" dirty="0"/>
              <a:t> B2</a:t>
            </a:r>
          </a:p>
          <a:p>
            <a:pPr marL="228600" indent="-228600">
              <a:buAutoNum type="arabicPeriod"/>
            </a:pPr>
            <a:r>
              <a:rPr lang="en-US" dirty="0"/>
              <a:t>Click </a:t>
            </a:r>
            <a:r>
              <a:rPr lang="en-US" b="1" dirty="0"/>
              <a:t>OK</a:t>
            </a:r>
            <a:r>
              <a:rPr lang="en-US" dirty="0"/>
              <a:t>.</a:t>
            </a:r>
          </a:p>
          <a:p>
            <a:r>
              <a:rPr lang="en-US" dirty="0"/>
              <a:t>👉 LibreOffice Calc changes the value of </a:t>
            </a:r>
            <a:r>
              <a:rPr lang="en-US" b="1" dirty="0"/>
              <a:t>B2</a:t>
            </a:r>
            <a:r>
              <a:rPr lang="en-US" dirty="0"/>
              <a:t>.</a:t>
            </a:r>
            <a:br>
              <a:rPr lang="en-US" dirty="0"/>
            </a:br>
            <a:r>
              <a:rPr lang="en-US" dirty="0"/>
              <a:t>👉 </a:t>
            </a:r>
            <a:r>
              <a:rPr lang="en-US" b="1" dirty="0"/>
              <a:t>Average becomes 95</a:t>
            </a:r>
            <a:r>
              <a:rPr lang="en-US" dirty="0"/>
              <a:t>.</a:t>
            </a:r>
          </a:p>
          <a:p>
            <a:endParaRPr lang="en-US" b="1" dirty="0"/>
          </a:p>
          <a:p>
            <a:r>
              <a:rPr lang="en-US" b="1" dirty="0"/>
              <a:t>Step 4: Verify the Conditions</a:t>
            </a:r>
            <a:endParaRPr lang="en-US" dirty="0"/>
          </a:p>
          <a:p>
            <a:r>
              <a:rPr lang="en-US" dirty="0">
                <a:ea typeface="+mn-lt"/>
                <a:cs typeface="+mn-lt"/>
              </a:rPr>
              <a:t>Now check the given conditions:</a:t>
            </a:r>
            <a:endParaRPr lang="en-US" dirty="0"/>
          </a:p>
          <a:p>
            <a:pPr marL="285750" indent="-285750">
              <a:buFont typeface="Arial"/>
              <a:buChar char="•"/>
            </a:pPr>
            <a:r>
              <a:rPr lang="en-US" b="1" dirty="0">
                <a:ea typeface="+mn-lt"/>
                <a:cs typeface="+mn-lt"/>
              </a:rPr>
              <a:t>B2 ≤ 88</a:t>
            </a:r>
            <a:r>
              <a:rPr lang="en-US" dirty="0">
                <a:ea typeface="+mn-lt"/>
                <a:cs typeface="+mn-lt"/>
              </a:rPr>
              <a:t> ❌ (B2 becomes greater than 88)</a:t>
            </a:r>
            <a:endParaRPr lang="en-US"/>
          </a:p>
          <a:p>
            <a:pPr marL="285750" indent="-285750">
              <a:buFont typeface="Arial"/>
              <a:buChar char="•"/>
            </a:pPr>
            <a:r>
              <a:rPr lang="en-US" b="1" dirty="0">
                <a:ea typeface="+mn-lt"/>
                <a:cs typeface="+mn-lt"/>
              </a:rPr>
              <a:t>B3 ≥ 82</a:t>
            </a:r>
            <a:r>
              <a:rPr lang="en-US" dirty="0">
                <a:ea typeface="+mn-lt"/>
                <a:cs typeface="+mn-lt"/>
              </a:rPr>
              <a:t> ❌ (B3 is still 73)</a:t>
            </a:r>
            <a:endParaRPr lang="en-US"/>
          </a:p>
          <a:p>
            <a:pPr marL="285750" indent="-285750">
              <a:buFont typeface="Arial"/>
              <a:buChar char="•"/>
            </a:pPr>
            <a:r>
              <a:rPr lang="en-US" b="1" dirty="0">
                <a:ea typeface="+mn-lt"/>
                <a:cs typeface="+mn-lt"/>
              </a:rPr>
              <a:t>B4 ≤ 90</a:t>
            </a:r>
            <a:r>
              <a:rPr lang="en-US" dirty="0">
                <a:ea typeface="+mn-lt"/>
                <a:cs typeface="+mn-lt"/>
              </a:rPr>
              <a:t> ✔️</a:t>
            </a:r>
            <a:endParaRPr lang="en-US"/>
          </a:p>
          <a:p>
            <a:pPr marL="285750" indent="-285750">
              <a:buFont typeface="Arial"/>
              <a:buChar char="•"/>
            </a:pPr>
            <a:r>
              <a:rPr lang="en-US" b="1" dirty="0">
                <a:ea typeface="+mn-lt"/>
                <a:cs typeface="+mn-lt"/>
              </a:rPr>
              <a:t>B5 ≥ 60</a:t>
            </a:r>
            <a:r>
              <a:rPr lang="en-US" dirty="0">
                <a:ea typeface="+mn-lt"/>
                <a:cs typeface="+mn-lt"/>
              </a:rPr>
              <a:t> ✔️</a:t>
            </a:r>
            <a:endParaRPr lang="en-US"/>
          </a:p>
          <a:p>
            <a:r>
              <a:rPr lang="en-US" b="1" dirty="0"/>
              <a:t>Important Observation</a:t>
            </a:r>
            <a:endParaRPr lang="en-US"/>
          </a:p>
          <a:p>
            <a:r>
              <a:rPr lang="en-US" dirty="0">
                <a:ea typeface="+mn-lt"/>
                <a:cs typeface="+mn-lt"/>
              </a:rPr>
              <a:t>✔️ The </a:t>
            </a:r>
            <a:r>
              <a:rPr lang="en-US" b="1" dirty="0">
                <a:ea typeface="+mn-lt"/>
                <a:cs typeface="+mn-lt"/>
              </a:rPr>
              <a:t>average value 95 is achieved</a:t>
            </a:r>
            <a:br>
              <a:rPr lang="en-US" b="1" dirty="0">
                <a:ea typeface="+mn-lt"/>
                <a:cs typeface="+mn-lt"/>
              </a:rPr>
            </a:br>
            <a:r>
              <a:rPr lang="en-US" b="1" dirty="0">
                <a:ea typeface="+mn-lt"/>
                <a:cs typeface="+mn-lt"/>
              </a:rPr>
              <a:t> ❌ But all the given conditions are NOT satisfied</a:t>
            </a:r>
            <a:endParaRPr lang="en-US"/>
          </a:p>
          <a:p>
            <a:r>
              <a:rPr lang="en-US" dirty="0">
                <a:ea typeface="+mn-lt"/>
                <a:cs typeface="+mn-lt"/>
              </a:rPr>
              <a:t>Goal Seek changes </a:t>
            </a:r>
            <a:r>
              <a:rPr lang="en-US" b="1" dirty="0">
                <a:ea typeface="+mn-lt"/>
                <a:cs typeface="+mn-lt"/>
              </a:rPr>
              <a:t>only one cell</a:t>
            </a:r>
            <a:r>
              <a:rPr lang="en-US" dirty="0">
                <a:ea typeface="+mn-lt"/>
                <a:cs typeface="+mn-lt"/>
              </a:rPr>
              <a:t>, ignoring the remaining constraints.</a:t>
            </a:r>
            <a:br>
              <a:rPr lang="en-US" dirty="0"/>
            </a:br>
            <a:endParaRPr lang="en-US"/>
          </a:p>
          <a:p>
            <a:r>
              <a:rPr lang="en-US" b="1" dirty="0"/>
              <a:t>PROOF (Why conditions are violated)</a:t>
            </a:r>
            <a:endParaRPr lang="en-US" dirty="0"/>
          </a:p>
          <a:p>
            <a:r>
              <a:rPr lang="en-US" b="1" dirty="0"/>
              <a:t>Reason 1: Single-variable limitation</a:t>
            </a:r>
            <a:endParaRPr lang="en-US"/>
          </a:p>
          <a:p>
            <a:pPr marL="285750" indent="-285750">
              <a:buFont typeface="Arial"/>
              <a:buChar char="•"/>
            </a:pPr>
            <a:r>
              <a:rPr lang="en-US" dirty="0">
                <a:ea typeface="+mn-lt"/>
                <a:cs typeface="+mn-lt"/>
              </a:rPr>
              <a:t>Goal Seek works on </a:t>
            </a:r>
            <a:r>
              <a:rPr lang="en-US" b="1" dirty="0">
                <a:ea typeface="+mn-lt"/>
                <a:cs typeface="+mn-lt"/>
              </a:rPr>
              <a:t>only one variable cell at a time</a:t>
            </a:r>
            <a:endParaRPr lang="en-US"/>
          </a:p>
          <a:p>
            <a:pPr marL="285750" indent="-285750">
              <a:buFont typeface="Arial"/>
              <a:buChar char="•"/>
            </a:pPr>
            <a:r>
              <a:rPr lang="en-US" dirty="0">
                <a:ea typeface="+mn-lt"/>
                <a:cs typeface="+mn-lt"/>
              </a:rPr>
              <a:t>It does </a:t>
            </a:r>
            <a:r>
              <a:rPr lang="en-US" b="1" dirty="0">
                <a:ea typeface="+mn-lt"/>
                <a:cs typeface="+mn-lt"/>
              </a:rPr>
              <a:t>not enforce multiple conditions simultaneously</a:t>
            </a:r>
            <a:br>
              <a:rPr lang="en-US" dirty="0"/>
            </a:br>
            <a:endParaRPr lang="en-US"/>
          </a:p>
          <a:p>
            <a:r>
              <a:rPr lang="en-US" b="1" dirty="0"/>
              <a:t>Reason 2: Mathematical contradiction</a:t>
            </a:r>
            <a:endParaRPr lang="en-US"/>
          </a:p>
          <a:p>
            <a:r>
              <a:rPr lang="en-US" dirty="0">
                <a:ea typeface="+mn-lt"/>
                <a:cs typeface="+mn-lt"/>
              </a:rPr>
              <a:t>To maintain all conditions, maximum possible values are:</a:t>
            </a:r>
            <a:endParaRPr lang="en-US"/>
          </a:p>
          <a:p>
            <a:r>
              <a:rPr lang="en-US" dirty="0">
                <a:latin typeface="Consolas"/>
                <a:cs typeface="Segoe UI"/>
              </a:rPr>
              <a:t>B2 = 88
B3 = 82
B4 = 90
B5 = 60
</a:t>
            </a:r>
            <a:endParaRPr lang="en-US"/>
          </a:p>
          <a:p>
            <a:r>
              <a:rPr lang="en-US" dirty="0">
                <a:ea typeface="+mn-lt"/>
                <a:cs typeface="+mn-lt"/>
              </a:rPr>
              <a:t>Maximum possible average:</a:t>
            </a:r>
            <a:endParaRPr lang="en-US"/>
          </a:p>
          <a:p>
            <a:r>
              <a:rPr lang="en-US" dirty="0">
                <a:latin typeface="Consolas"/>
                <a:cs typeface="Segoe UI"/>
              </a:rPr>
              <a:t>(88 + 82 + 90 + 60) ÷ 4 = 80
</a:t>
            </a:r>
            <a:endParaRPr lang="en-US"/>
          </a:p>
          <a:p>
            <a:r>
              <a:rPr lang="en-US" dirty="0">
                <a:ea typeface="+mn-lt"/>
                <a:cs typeface="+mn-lt"/>
              </a:rPr>
              <a:t>But achieved average is:</a:t>
            </a:r>
            <a:r>
              <a:rPr lang="en-US" dirty="0">
                <a:latin typeface="Aptos" panose="020B0004020202020204"/>
                <a:cs typeface="Segoe UI"/>
              </a:rPr>
              <a:t> </a:t>
            </a:r>
            <a:r>
              <a:rPr lang="en-US" dirty="0">
                <a:latin typeface="Consolas"/>
                <a:cs typeface="Segoe UI"/>
              </a:rPr>
              <a:t>95</a:t>
            </a:r>
            <a:endParaRPr lang="en-US" dirty="0">
              <a:latin typeface="Aptos"/>
              <a:cs typeface="Segoe UI"/>
            </a:endParaRPr>
          </a:p>
          <a:p>
            <a:r>
              <a:rPr lang="en-US" dirty="0">
                <a:latin typeface="Aptos"/>
                <a:cs typeface="Segoe UI"/>
              </a:rPr>
              <a:t>Therefore</a:t>
            </a:r>
            <a:r>
              <a:rPr lang="en-US" dirty="0">
                <a:ea typeface="+mn-lt"/>
                <a:cs typeface="+mn-lt"/>
              </a:rPr>
              <a:t>, reaching </a:t>
            </a:r>
            <a:r>
              <a:rPr lang="en-US" b="1" dirty="0">
                <a:ea typeface="+mn-lt"/>
                <a:cs typeface="+mn-lt"/>
              </a:rPr>
              <a:t>95 automatically breaks at least one condition</a:t>
            </a:r>
            <a:r>
              <a:rPr lang="en-US" dirty="0">
                <a:ea typeface="+mn-lt"/>
                <a:cs typeface="+mn-lt"/>
              </a:rPr>
              <a:t>.</a:t>
            </a:r>
            <a:endParaRPr lang="en-US"/>
          </a:p>
          <a:p>
            <a:endParaRPr lang="en-US" b="1" dirty="0">
              <a:cs typeface="Segoe UI"/>
            </a:endParaRPr>
          </a:p>
        </p:txBody>
      </p:sp>
    </p:spTree>
    <p:extLst>
      <p:ext uri="{BB962C8B-B14F-4D97-AF65-F5344CB8AC3E}">
        <p14:creationId xmlns:p14="http://schemas.microsoft.com/office/powerpoint/2010/main" val="1351956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spreadsheet&#10;&#10;AI-generated content may be incorrect.">
            <a:extLst>
              <a:ext uri="{FF2B5EF4-FFF2-40B4-BE49-F238E27FC236}">
                <a16:creationId xmlns:a16="http://schemas.microsoft.com/office/drawing/2014/main" id="{060C3A45-B309-74C4-015B-801583AA8C51}"/>
              </a:ext>
            </a:extLst>
          </p:cNvPr>
          <p:cNvPicPr>
            <a:picLocks noChangeAspect="1"/>
          </p:cNvPicPr>
          <p:nvPr/>
        </p:nvPicPr>
        <p:blipFill>
          <a:blip r:embed="rId2"/>
          <a:stretch>
            <a:fillRect/>
          </a:stretch>
        </p:blipFill>
        <p:spPr>
          <a:xfrm>
            <a:off x="3537" y="6110"/>
            <a:ext cx="3629345" cy="2495430"/>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F49FC6BD-8FA2-EE6E-2FA3-8D5876FB50D4}"/>
              </a:ext>
            </a:extLst>
          </p:cNvPr>
          <p:cNvPicPr>
            <a:picLocks noChangeAspect="1"/>
          </p:cNvPicPr>
          <p:nvPr/>
        </p:nvPicPr>
        <p:blipFill>
          <a:blip r:embed="rId3"/>
          <a:stretch>
            <a:fillRect/>
          </a:stretch>
        </p:blipFill>
        <p:spPr>
          <a:xfrm>
            <a:off x="3822166" y="13839"/>
            <a:ext cx="3037122" cy="2511125"/>
          </a:xfrm>
          <a:prstGeom prst="rect">
            <a:avLst/>
          </a:prstGeom>
        </p:spPr>
      </p:pic>
      <p:pic>
        <p:nvPicPr>
          <p:cNvPr id="6" name="Picture 5" descr="A screenshot of a spreadsheet&#10;&#10;AI-generated content may be incorrect.">
            <a:extLst>
              <a:ext uri="{FF2B5EF4-FFF2-40B4-BE49-F238E27FC236}">
                <a16:creationId xmlns:a16="http://schemas.microsoft.com/office/drawing/2014/main" id="{CFB4E2A3-0257-F2D6-B072-7B894C835F75}"/>
              </a:ext>
            </a:extLst>
          </p:cNvPr>
          <p:cNvPicPr>
            <a:picLocks noChangeAspect="1"/>
          </p:cNvPicPr>
          <p:nvPr/>
        </p:nvPicPr>
        <p:blipFill>
          <a:blip r:embed="rId4"/>
          <a:srcRect t="-84" b="18545"/>
          <a:stretch>
            <a:fillRect/>
          </a:stretch>
        </p:blipFill>
        <p:spPr>
          <a:xfrm>
            <a:off x="0" y="2514468"/>
            <a:ext cx="6862796" cy="3488234"/>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7CFE2F26-6CDE-B5B4-F905-B50B57DD384F}"/>
              </a:ext>
            </a:extLst>
          </p:cNvPr>
          <p:cNvPicPr>
            <a:picLocks noChangeAspect="1"/>
          </p:cNvPicPr>
          <p:nvPr/>
        </p:nvPicPr>
        <p:blipFill>
          <a:blip r:embed="rId5"/>
          <a:srcRect b="8389"/>
          <a:stretch>
            <a:fillRect/>
          </a:stretch>
        </p:blipFill>
        <p:spPr>
          <a:xfrm>
            <a:off x="0" y="6002451"/>
            <a:ext cx="6862796" cy="3913126"/>
          </a:xfrm>
          <a:prstGeom prst="rect">
            <a:avLst/>
          </a:prstGeom>
        </p:spPr>
      </p:pic>
    </p:spTree>
    <p:extLst>
      <p:ext uri="{BB962C8B-B14F-4D97-AF65-F5344CB8AC3E}">
        <p14:creationId xmlns:p14="http://schemas.microsoft.com/office/powerpoint/2010/main" val="1467242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38BDC6-FD7E-52D6-A96E-18FCD0337CED}"/>
              </a:ext>
            </a:extLst>
          </p:cNvPr>
          <p:cNvSpPr txBox="1"/>
          <p:nvPr/>
        </p:nvSpPr>
        <p:spPr>
          <a:xfrm>
            <a:off x="-3640" y="0"/>
            <a:ext cx="6866229"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Q19 </a:t>
            </a:r>
            <a:r>
              <a:rPr lang="en-US" b="1" dirty="0">
                <a:ea typeface="+mn-lt"/>
                <a:cs typeface="+mn-lt"/>
              </a:rPr>
              <a:t>Create a table named </a:t>
            </a:r>
            <a:r>
              <a:rPr lang="en-US" b="1" i="1" dirty="0">
                <a:ea typeface="+mn-lt"/>
                <a:cs typeface="+mn-lt"/>
              </a:rPr>
              <a:t>Sales</a:t>
            </a:r>
            <a:r>
              <a:rPr lang="en-US" b="1" dirty="0">
                <a:ea typeface="+mn-lt"/>
                <a:cs typeface="+mn-lt"/>
              </a:rPr>
              <a:t> with the columns: </a:t>
            </a:r>
            <a:r>
              <a:rPr lang="en-US" b="1" i="1" err="1">
                <a:ea typeface="+mn-lt"/>
                <a:cs typeface="+mn-lt"/>
              </a:rPr>
              <a:t>product_id</a:t>
            </a:r>
            <a:r>
              <a:rPr lang="en-US" b="1" i="1" dirty="0">
                <a:ea typeface="+mn-lt"/>
                <a:cs typeface="+mn-lt"/>
              </a:rPr>
              <a:t>, </a:t>
            </a:r>
            <a:r>
              <a:rPr lang="en-US" b="1" i="1" err="1">
                <a:ea typeface="+mn-lt"/>
                <a:cs typeface="+mn-lt"/>
              </a:rPr>
              <a:t>product_name</a:t>
            </a:r>
            <a:r>
              <a:rPr lang="en-US" b="1" i="1" dirty="0">
                <a:ea typeface="+mn-lt"/>
                <a:cs typeface="+mn-lt"/>
              </a:rPr>
              <a:t>, </a:t>
            </a:r>
            <a:r>
              <a:rPr lang="en-US" b="1" i="1" err="1">
                <a:ea typeface="+mn-lt"/>
                <a:cs typeface="+mn-lt"/>
              </a:rPr>
              <a:t>unit_price</a:t>
            </a:r>
            <a:r>
              <a:rPr lang="en-US" b="1" i="1" dirty="0">
                <a:ea typeface="+mn-lt"/>
                <a:cs typeface="+mn-lt"/>
              </a:rPr>
              <a:t>,</a:t>
            </a:r>
            <a:r>
              <a:rPr lang="en-US" b="1" dirty="0">
                <a:ea typeface="+mn-lt"/>
                <a:cs typeface="+mn-lt"/>
              </a:rPr>
              <a:t> and </a:t>
            </a:r>
            <a:r>
              <a:rPr lang="en-US" b="1" i="1" err="1">
                <a:ea typeface="+mn-lt"/>
                <a:cs typeface="+mn-lt"/>
              </a:rPr>
              <a:t>units_sold</a:t>
            </a:r>
            <a:r>
              <a:rPr lang="en-US" b="1" dirty="0">
                <a:ea typeface="+mn-lt"/>
                <a:cs typeface="+mn-lt"/>
              </a:rPr>
              <a:t>.</a:t>
            </a:r>
            <a:br>
              <a:rPr lang="en-US" b="1" dirty="0">
                <a:ea typeface="+mn-lt"/>
                <a:cs typeface="+mn-lt"/>
              </a:rPr>
            </a:br>
            <a:r>
              <a:rPr lang="en-US" b="1" dirty="0">
                <a:ea typeface="+mn-lt"/>
                <a:cs typeface="+mn-lt"/>
              </a:rPr>
              <a:t> Insert some sample data into the Sales table. You can include at least 5 different products with varying prices and unit sales.</a:t>
            </a:r>
            <a:br>
              <a:rPr lang="en-US" b="1" dirty="0">
                <a:ea typeface="+mn-lt"/>
                <a:cs typeface="+mn-lt"/>
              </a:rPr>
            </a:br>
            <a:r>
              <a:rPr lang="en-US" b="1" dirty="0">
                <a:ea typeface="+mn-lt"/>
                <a:cs typeface="+mn-lt"/>
              </a:rPr>
              <a:t> Display all products and their total sales amount (</a:t>
            </a:r>
            <a:r>
              <a:rPr lang="en-US" b="1" err="1">
                <a:ea typeface="+mn-lt"/>
                <a:cs typeface="+mn-lt"/>
              </a:rPr>
              <a:t>unit_price</a:t>
            </a:r>
            <a:r>
              <a:rPr lang="en-US" b="1" dirty="0">
                <a:ea typeface="+mn-lt"/>
                <a:cs typeface="+mn-lt"/>
              </a:rPr>
              <a:t> × </a:t>
            </a:r>
            <a:r>
              <a:rPr lang="en-US" b="1" err="1">
                <a:ea typeface="+mn-lt"/>
                <a:cs typeface="+mn-lt"/>
              </a:rPr>
              <a:t>units_sold</a:t>
            </a:r>
            <a:r>
              <a:rPr lang="en-US" b="1" dirty="0">
                <a:ea typeface="+mn-lt"/>
                <a:cs typeface="+mn-lt"/>
              </a:rPr>
              <a:t>).</a:t>
            </a:r>
            <a:br>
              <a:rPr lang="en-US" b="1" dirty="0">
                <a:ea typeface="+mn-lt"/>
                <a:cs typeface="+mn-lt"/>
              </a:rPr>
            </a:br>
            <a:r>
              <a:rPr lang="en-US" b="1" dirty="0">
                <a:ea typeface="+mn-lt"/>
                <a:cs typeface="+mn-lt"/>
              </a:rPr>
              <a:t> Find the product with the highest total sales amount.</a:t>
            </a:r>
            <a:br>
              <a:rPr lang="en-US" b="1" dirty="0">
                <a:ea typeface="+mn-lt"/>
                <a:cs typeface="+mn-lt"/>
              </a:rPr>
            </a:br>
            <a:r>
              <a:rPr lang="en-US" b="1" dirty="0">
                <a:ea typeface="+mn-lt"/>
                <a:cs typeface="+mn-lt"/>
              </a:rPr>
              <a:t> Show all products with a unit price greater than a specific value (user input).</a:t>
            </a:r>
            <a:br>
              <a:rPr lang="en-US" b="1" dirty="0">
                <a:ea typeface="+mn-lt"/>
                <a:cs typeface="+mn-lt"/>
              </a:rPr>
            </a:br>
            <a:r>
              <a:rPr lang="en-US" b="1" dirty="0">
                <a:ea typeface="+mn-lt"/>
                <a:cs typeface="+mn-lt"/>
              </a:rPr>
              <a:t> Calculate the average unit price across all products.</a:t>
            </a:r>
            <a:endParaRPr lang="en-US" b="1" dirty="0"/>
          </a:p>
          <a:p>
            <a:endParaRPr lang="en-US" b="1" dirty="0"/>
          </a:p>
        </p:txBody>
      </p:sp>
      <p:pic>
        <p:nvPicPr>
          <p:cNvPr id="5" name="Picture 4" descr="A screenshot of a computer&#10;&#10;AI-generated content may be incorrect.">
            <a:extLst>
              <a:ext uri="{FF2B5EF4-FFF2-40B4-BE49-F238E27FC236}">
                <a16:creationId xmlns:a16="http://schemas.microsoft.com/office/drawing/2014/main" id="{CB071491-D436-88AA-A0DA-D0FF093A028C}"/>
              </a:ext>
            </a:extLst>
          </p:cNvPr>
          <p:cNvPicPr>
            <a:picLocks noChangeAspect="1"/>
          </p:cNvPicPr>
          <p:nvPr/>
        </p:nvPicPr>
        <p:blipFill>
          <a:blip r:embed="rId2"/>
          <a:stretch>
            <a:fillRect/>
          </a:stretch>
        </p:blipFill>
        <p:spPr>
          <a:xfrm>
            <a:off x="0" y="2902333"/>
            <a:ext cx="6853413" cy="3758205"/>
          </a:xfrm>
          <a:prstGeom prst="rect">
            <a:avLst/>
          </a:prstGeom>
        </p:spPr>
      </p:pic>
      <p:sp>
        <p:nvSpPr>
          <p:cNvPr id="6" name="TextBox 5">
            <a:extLst>
              <a:ext uri="{FF2B5EF4-FFF2-40B4-BE49-F238E27FC236}">
                <a16:creationId xmlns:a16="http://schemas.microsoft.com/office/drawing/2014/main" id="{16A55E11-CD7D-65B5-932F-F284FDF582C3}"/>
              </a:ext>
            </a:extLst>
          </p:cNvPr>
          <p:cNvSpPr txBox="1"/>
          <p:nvPr/>
        </p:nvSpPr>
        <p:spPr>
          <a:xfrm>
            <a:off x="242428" y="6974479"/>
            <a:ext cx="6209898"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Step 1: Create a New Database</a:t>
            </a:r>
            <a:endParaRPr lang="en-US"/>
          </a:p>
          <a:p>
            <a:pPr marL="285750" indent="-285750">
              <a:buFont typeface="Arial"/>
              <a:buChar char="•"/>
            </a:pPr>
            <a:r>
              <a:rPr lang="en-US">
                <a:ea typeface="+mn-lt"/>
                <a:cs typeface="+mn-lt"/>
              </a:rPr>
              <a:t>Open </a:t>
            </a:r>
            <a:r>
              <a:rPr lang="en-US" b="1">
                <a:ea typeface="+mn-lt"/>
                <a:cs typeface="+mn-lt"/>
              </a:rPr>
              <a:t>LibreOffice → Base</a:t>
            </a:r>
            <a:endParaRPr lang="en-US"/>
          </a:p>
          <a:p>
            <a:pPr marL="285750" indent="-285750">
              <a:buFont typeface="Arial"/>
              <a:buChar char="•"/>
            </a:pPr>
            <a:r>
              <a:rPr lang="en-US" dirty="0">
                <a:ea typeface="+mn-lt"/>
                <a:cs typeface="+mn-lt"/>
              </a:rPr>
              <a:t>Select </a:t>
            </a:r>
            <a:r>
              <a:rPr lang="en-US" b="1" dirty="0">
                <a:ea typeface="+mn-lt"/>
                <a:cs typeface="+mn-lt"/>
              </a:rPr>
              <a:t>Create a new database</a:t>
            </a:r>
            <a:endParaRPr lang="en-US" dirty="0"/>
          </a:p>
          <a:p>
            <a:pPr marL="285750" indent="-285750">
              <a:buFont typeface="Arial"/>
              <a:buChar char="•"/>
            </a:pPr>
            <a:r>
              <a:rPr lang="en-US" dirty="0">
                <a:ea typeface="+mn-lt"/>
                <a:cs typeface="+mn-lt"/>
              </a:rPr>
              <a:t>Click </a:t>
            </a:r>
            <a:r>
              <a:rPr lang="en-US" b="1" dirty="0">
                <a:ea typeface="+mn-lt"/>
                <a:cs typeface="+mn-lt"/>
              </a:rPr>
              <a:t>Finish</a:t>
            </a:r>
            <a:endParaRPr lang="en-US" dirty="0"/>
          </a:p>
          <a:p>
            <a:pPr marL="285750" indent="-285750">
              <a:buFont typeface="Arial"/>
              <a:buChar char="•"/>
            </a:pPr>
            <a:r>
              <a:rPr lang="en-US" dirty="0">
                <a:ea typeface="+mn-lt"/>
                <a:cs typeface="+mn-lt"/>
              </a:rPr>
              <a:t>Save the file as </a:t>
            </a:r>
            <a:r>
              <a:rPr lang="en-US" b="1" dirty="0">
                <a:ea typeface="+mn-lt"/>
                <a:cs typeface="+mn-lt"/>
              </a:rPr>
              <a:t>Q19.odb</a:t>
            </a:r>
            <a:br>
              <a:rPr lang="en-US" dirty="0"/>
            </a:br>
            <a:endParaRPr lang="en-US"/>
          </a:p>
          <a:p>
            <a:r>
              <a:rPr lang="en-US" b="1" dirty="0"/>
              <a:t>Step 2: Create Table in Design View</a:t>
            </a:r>
            <a:endParaRPr lang="en-US" dirty="0"/>
          </a:p>
          <a:p>
            <a:pPr marL="285750" indent="-285750">
              <a:buFont typeface="Arial"/>
              <a:buChar char="•"/>
            </a:pPr>
            <a:r>
              <a:rPr lang="en-US" dirty="0">
                <a:ea typeface="+mn-lt"/>
                <a:cs typeface="+mn-lt"/>
              </a:rPr>
              <a:t>Click </a:t>
            </a:r>
            <a:r>
              <a:rPr lang="en-US" b="1" dirty="0">
                <a:ea typeface="+mn-lt"/>
                <a:cs typeface="+mn-lt"/>
              </a:rPr>
              <a:t>Tables → Create Table in Design View</a:t>
            </a:r>
            <a:endParaRPr lang="en-US" dirty="0"/>
          </a:p>
          <a:p>
            <a:pPr marL="285750" indent="-285750">
              <a:buFont typeface="Arial"/>
              <a:buChar char="•"/>
            </a:pPr>
            <a:r>
              <a:rPr lang="en-US" dirty="0">
                <a:ea typeface="+mn-lt"/>
                <a:cs typeface="+mn-lt"/>
              </a:rPr>
              <a:t>Enter the following fields:</a:t>
            </a:r>
            <a:endParaRPr lang="en-US" dirty="0"/>
          </a:p>
          <a:p>
            <a:pPr algn="l"/>
            <a:endParaRPr lang="en-US" dirty="0"/>
          </a:p>
        </p:txBody>
      </p:sp>
    </p:spTree>
    <p:extLst>
      <p:ext uri="{BB962C8B-B14F-4D97-AF65-F5344CB8AC3E}">
        <p14:creationId xmlns:p14="http://schemas.microsoft.com/office/powerpoint/2010/main" val="3503259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FFAD4413-9053-F2D9-F8BE-5E0910107742}"/>
              </a:ext>
            </a:extLst>
          </p:cNvPr>
          <p:cNvGraphicFramePr>
            <a:graphicFrameLocks noGrp="1"/>
          </p:cNvGraphicFramePr>
          <p:nvPr>
            <p:extLst>
              <p:ext uri="{D42A27DB-BD31-4B8C-83A1-F6EECF244321}">
                <p14:modId xmlns:p14="http://schemas.microsoft.com/office/powerpoint/2010/main" val="1110253803"/>
              </p:ext>
            </p:extLst>
          </p:nvPr>
        </p:nvGraphicFramePr>
        <p:xfrm>
          <a:off x="0" y="66855"/>
          <a:ext cx="6858000" cy="1828800"/>
        </p:xfrm>
        <a:graphic>
          <a:graphicData uri="http://schemas.openxmlformats.org/drawingml/2006/table">
            <a:tbl>
              <a:tblPr bandRow="1">
                <a:tableStyleId>{5C22544A-7EE6-4342-B048-85BDC9FD1C3A}</a:tableStyleId>
              </a:tblPr>
              <a:tblGrid>
                <a:gridCol w="3429000">
                  <a:extLst>
                    <a:ext uri="{9D8B030D-6E8A-4147-A177-3AD203B41FA5}">
                      <a16:colId xmlns:a16="http://schemas.microsoft.com/office/drawing/2014/main" val="2360487381"/>
                    </a:ext>
                  </a:extLst>
                </a:gridCol>
                <a:gridCol w="3429000">
                  <a:extLst>
                    <a:ext uri="{9D8B030D-6E8A-4147-A177-3AD203B41FA5}">
                      <a16:colId xmlns:a16="http://schemas.microsoft.com/office/drawing/2014/main" val="3460091699"/>
                    </a:ext>
                  </a:extLst>
                </a:gridCol>
              </a:tblGrid>
              <a:tr h="0">
                <a:tc>
                  <a:txBody>
                    <a:bodyPr/>
                    <a:lstStyle/>
                    <a:p>
                      <a:pPr>
                        <a:buNone/>
                      </a:pPr>
                      <a:r>
                        <a:rPr lang="en-US" b="1" dirty="0"/>
                        <a:t>Field Name</a:t>
                      </a:r>
                    </a:p>
                  </a:txBody>
                  <a:tcPr anchor="ctr">
                    <a:lnL>
                      <a:noFill/>
                    </a:lnL>
                    <a:lnR>
                      <a:noFill/>
                    </a:lnR>
                    <a:lnT>
                      <a:noFill/>
                    </a:lnT>
                    <a:lnB>
                      <a:noFill/>
                    </a:lnB>
                    <a:noFill/>
                  </a:tcPr>
                </a:tc>
                <a:tc>
                  <a:txBody>
                    <a:bodyPr/>
                    <a:lstStyle/>
                    <a:p>
                      <a:pPr>
                        <a:buNone/>
                      </a:pPr>
                      <a:r>
                        <a:rPr lang="en-US" b="1" dirty="0"/>
                        <a:t>Field Type</a:t>
                      </a:r>
                    </a:p>
                  </a:txBody>
                  <a:tcPr anchor="ctr">
                    <a:lnL>
                      <a:noFill/>
                    </a:lnL>
                    <a:lnR>
                      <a:noFill/>
                    </a:lnR>
                    <a:lnT>
                      <a:noFill/>
                    </a:lnT>
                    <a:lnB>
                      <a:noFill/>
                    </a:lnB>
                    <a:noFill/>
                  </a:tcPr>
                </a:tc>
                <a:extLst>
                  <a:ext uri="{0D108BD9-81ED-4DB2-BD59-A6C34878D82A}">
                    <a16:rowId xmlns:a16="http://schemas.microsoft.com/office/drawing/2014/main" val="3341797834"/>
                  </a:ext>
                </a:extLst>
              </a:tr>
              <a:tr h="0">
                <a:tc>
                  <a:txBody>
                    <a:bodyPr/>
                    <a:lstStyle/>
                    <a:p>
                      <a:pPr>
                        <a:buNone/>
                      </a:pPr>
                      <a:r>
                        <a:rPr lang="en-US" dirty="0"/>
                        <a:t>PRODUCT_ID</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extLst>
                  <a:ext uri="{0D108BD9-81ED-4DB2-BD59-A6C34878D82A}">
                    <a16:rowId xmlns:a16="http://schemas.microsoft.com/office/drawing/2014/main" val="217389769"/>
                  </a:ext>
                </a:extLst>
              </a:tr>
              <a:tr h="0">
                <a:tc>
                  <a:txBody>
                    <a:bodyPr/>
                    <a:lstStyle/>
                    <a:p>
                      <a:pPr>
                        <a:buNone/>
                      </a:pPr>
                      <a:r>
                        <a:rPr lang="en-US" dirty="0"/>
                        <a:t>PRODUCT_NAME</a:t>
                      </a:r>
                    </a:p>
                  </a:txBody>
                  <a:tcPr anchor="ctr">
                    <a:lnL>
                      <a:noFill/>
                    </a:lnL>
                    <a:lnR>
                      <a:noFill/>
                    </a:lnR>
                    <a:lnT>
                      <a:noFill/>
                    </a:lnT>
                    <a:lnB>
                      <a:noFill/>
                    </a:lnB>
                    <a:noFill/>
                  </a:tcPr>
                </a:tc>
                <a:tc>
                  <a:txBody>
                    <a:bodyPr/>
                    <a:lstStyle/>
                    <a:p>
                      <a:pPr>
                        <a:buNone/>
                      </a:pPr>
                      <a:r>
                        <a:rPr lang="en-US" dirty="0"/>
                        <a:t>Text (VARCHAR)</a:t>
                      </a:r>
                    </a:p>
                  </a:txBody>
                  <a:tcPr anchor="ctr">
                    <a:lnL>
                      <a:noFill/>
                    </a:lnL>
                    <a:lnR>
                      <a:noFill/>
                    </a:lnR>
                    <a:lnT>
                      <a:noFill/>
                    </a:lnT>
                    <a:lnB>
                      <a:noFill/>
                    </a:lnB>
                    <a:noFill/>
                  </a:tcPr>
                </a:tc>
                <a:extLst>
                  <a:ext uri="{0D108BD9-81ED-4DB2-BD59-A6C34878D82A}">
                    <a16:rowId xmlns:a16="http://schemas.microsoft.com/office/drawing/2014/main" val="541093021"/>
                  </a:ext>
                </a:extLst>
              </a:tr>
              <a:tr h="0">
                <a:tc>
                  <a:txBody>
                    <a:bodyPr/>
                    <a:lstStyle/>
                    <a:p>
                      <a:pPr>
                        <a:buNone/>
                      </a:pPr>
                      <a:r>
                        <a:rPr lang="en-US" dirty="0"/>
                        <a:t>UNIT_PRICE</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extLst>
                  <a:ext uri="{0D108BD9-81ED-4DB2-BD59-A6C34878D82A}">
                    <a16:rowId xmlns:a16="http://schemas.microsoft.com/office/drawing/2014/main" val="1330202905"/>
                  </a:ext>
                </a:extLst>
              </a:tr>
              <a:tr h="0">
                <a:tc>
                  <a:txBody>
                    <a:bodyPr/>
                    <a:lstStyle/>
                    <a:p>
                      <a:pPr>
                        <a:buNone/>
                      </a:pPr>
                      <a:r>
                        <a:rPr lang="en-US" dirty="0"/>
                        <a:t>UNITS_SOLD</a:t>
                      </a:r>
                    </a:p>
                  </a:txBody>
                  <a:tcPr anchor="ctr">
                    <a:lnL>
                      <a:noFill/>
                    </a:lnL>
                    <a:lnR>
                      <a:noFill/>
                    </a:lnR>
                    <a:lnT>
                      <a:noFill/>
                    </a:lnT>
                    <a:lnB>
                      <a:noFill/>
                    </a:lnB>
                    <a:noFill/>
                  </a:tcPr>
                </a:tc>
                <a:tc>
                  <a:txBody>
                    <a:bodyPr/>
                    <a:lstStyle/>
                    <a:p>
                      <a:pPr>
                        <a:buNone/>
                      </a:pPr>
                      <a:r>
                        <a:rPr lang="en-US" dirty="0"/>
                        <a:t>Integer</a:t>
                      </a:r>
                    </a:p>
                  </a:txBody>
                  <a:tcPr anchor="ctr">
                    <a:lnL>
                      <a:noFill/>
                    </a:lnL>
                    <a:lnR>
                      <a:noFill/>
                    </a:lnR>
                    <a:lnT>
                      <a:noFill/>
                    </a:lnT>
                    <a:lnB>
                      <a:noFill/>
                    </a:lnB>
                    <a:noFill/>
                  </a:tcPr>
                </a:tc>
                <a:extLst>
                  <a:ext uri="{0D108BD9-81ED-4DB2-BD59-A6C34878D82A}">
                    <a16:rowId xmlns:a16="http://schemas.microsoft.com/office/drawing/2014/main" val="4032296438"/>
                  </a:ext>
                </a:extLst>
              </a:tr>
            </a:tbl>
          </a:graphicData>
        </a:graphic>
      </p:graphicFrame>
      <p:sp>
        <p:nvSpPr>
          <p:cNvPr id="7" name="TextBox 6">
            <a:extLst>
              <a:ext uri="{FF2B5EF4-FFF2-40B4-BE49-F238E27FC236}">
                <a16:creationId xmlns:a16="http://schemas.microsoft.com/office/drawing/2014/main" id="{7537D1A1-A643-732C-A8E8-7E1C20FB52BE}"/>
              </a:ext>
            </a:extLst>
          </p:cNvPr>
          <p:cNvSpPr txBox="1"/>
          <p:nvPr/>
        </p:nvSpPr>
        <p:spPr>
          <a:xfrm>
            <a:off x="-37247" y="2011348"/>
            <a:ext cx="674174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Set </a:t>
            </a:r>
            <a:r>
              <a:rPr lang="en-US" b="1" dirty="0"/>
              <a:t>PRODUCT_ID</a:t>
            </a:r>
            <a:r>
              <a:rPr lang="en-US" dirty="0"/>
              <a:t> as </a:t>
            </a:r>
            <a:r>
              <a:rPr lang="en-US" b="1" dirty="0"/>
              <a:t>Primary Key</a:t>
            </a:r>
            <a:endParaRPr lang="en-US"/>
          </a:p>
          <a:p>
            <a:pPr marL="285750" indent="-285750">
              <a:buFont typeface="Arial"/>
              <a:buChar char="•"/>
            </a:pPr>
            <a:r>
              <a:rPr lang="en-US" dirty="0"/>
              <a:t>Save table as </a:t>
            </a:r>
            <a:r>
              <a:rPr lang="en-US" b="1" dirty="0"/>
              <a:t>SALES</a:t>
            </a:r>
          </a:p>
          <a:p>
            <a:r>
              <a:rPr lang="en-US" b="1" dirty="0"/>
              <a:t>Step 3: Insert Sample Data</a:t>
            </a:r>
          </a:p>
          <a:p>
            <a:r>
              <a:rPr lang="en-US" dirty="0"/>
              <a:t>Enter at least </a:t>
            </a:r>
            <a:r>
              <a:rPr lang="en-US" b="1" dirty="0"/>
              <a:t>5 records</a:t>
            </a:r>
            <a:r>
              <a:rPr lang="en-US" dirty="0"/>
              <a:t>, for example:</a:t>
            </a:r>
          </a:p>
        </p:txBody>
      </p:sp>
      <p:graphicFrame>
        <p:nvGraphicFramePr>
          <p:cNvPr id="9" name="Table 8">
            <a:extLst>
              <a:ext uri="{FF2B5EF4-FFF2-40B4-BE49-F238E27FC236}">
                <a16:creationId xmlns:a16="http://schemas.microsoft.com/office/drawing/2014/main" id="{E0B6C5A1-5623-5BC4-6B2F-FA7A694ADFA1}"/>
              </a:ext>
            </a:extLst>
          </p:cNvPr>
          <p:cNvGraphicFramePr>
            <a:graphicFrameLocks noGrp="1"/>
          </p:cNvGraphicFramePr>
          <p:nvPr>
            <p:extLst>
              <p:ext uri="{D42A27DB-BD31-4B8C-83A1-F6EECF244321}">
                <p14:modId xmlns:p14="http://schemas.microsoft.com/office/powerpoint/2010/main" val="2199875545"/>
              </p:ext>
            </p:extLst>
          </p:nvPr>
        </p:nvGraphicFramePr>
        <p:xfrm>
          <a:off x="-31173" y="3204570"/>
          <a:ext cx="6858000" cy="2468880"/>
        </p:xfrm>
        <a:graphic>
          <a:graphicData uri="http://schemas.openxmlformats.org/drawingml/2006/table">
            <a:tbl>
              <a:tblPr bandRow="1">
                <a:tableStyleId>{5C22544A-7EE6-4342-B048-85BDC9FD1C3A}</a:tableStyleId>
              </a:tblPr>
              <a:tblGrid>
                <a:gridCol w="1714500">
                  <a:extLst>
                    <a:ext uri="{9D8B030D-6E8A-4147-A177-3AD203B41FA5}">
                      <a16:colId xmlns:a16="http://schemas.microsoft.com/office/drawing/2014/main" val="584616281"/>
                    </a:ext>
                  </a:extLst>
                </a:gridCol>
                <a:gridCol w="1714500">
                  <a:extLst>
                    <a:ext uri="{9D8B030D-6E8A-4147-A177-3AD203B41FA5}">
                      <a16:colId xmlns:a16="http://schemas.microsoft.com/office/drawing/2014/main" val="3581750359"/>
                    </a:ext>
                  </a:extLst>
                </a:gridCol>
                <a:gridCol w="1714500">
                  <a:extLst>
                    <a:ext uri="{9D8B030D-6E8A-4147-A177-3AD203B41FA5}">
                      <a16:colId xmlns:a16="http://schemas.microsoft.com/office/drawing/2014/main" val="1672566177"/>
                    </a:ext>
                  </a:extLst>
                </a:gridCol>
                <a:gridCol w="1714500">
                  <a:extLst>
                    <a:ext uri="{9D8B030D-6E8A-4147-A177-3AD203B41FA5}">
                      <a16:colId xmlns:a16="http://schemas.microsoft.com/office/drawing/2014/main" val="1788352695"/>
                    </a:ext>
                  </a:extLst>
                </a:gridCol>
              </a:tblGrid>
              <a:tr h="0">
                <a:tc>
                  <a:txBody>
                    <a:bodyPr/>
                    <a:lstStyle/>
                    <a:p>
                      <a:pPr>
                        <a:buNone/>
                      </a:pPr>
                      <a:r>
                        <a:rPr lang="en-US"/>
                        <a:t>PRODUCT_ID</a:t>
                      </a:r>
                    </a:p>
                  </a:txBody>
                  <a:tcPr anchor="ctr">
                    <a:lnL>
                      <a:noFill/>
                    </a:lnL>
                    <a:lnR>
                      <a:noFill/>
                    </a:lnR>
                    <a:lnT>
                      <a:noFill/>
                    </a:lnT>
                    <a:lnB>
                      <a:noFill/>
                    </a:lnB>
                    <a:noFill/>
                  </a:tcPr>
                </a:tc>
                <a:tc>
                  <a:txBody>
                    <a:bodyPr/>
                    <a:lstStyle/>
                    <a:p>
                      <a:pPr>
                        <a:buNone/>
                      </a:pPr>
                      <a:r>
                        <a:rPr lang="en-US"/>
                        <a:t>PRODUCT_NAME</a:t>
                      </a:r>
                    </a:p>
                  </a:txBody>
                  <a:tcPr anchor="ctr">
                    <a:lnL>
                      <a:noFill/>
                    </a:lnL>
                    <a:lnR>
                      <a:noFill/>
                    </a:lnR>
                    <a:lnT>
                      <a:noFill/>
                    </a:lnT>
                    <a:lnB>
                      <a:noFill/>
                    </a:lnB>
                    <a:noFill/>
                  </a:tcPr>
                </a:tc>
                <a:tc>
                  <a:txBody>
                    <a:bodyPr/>
                    <a:lstStyle/>
                    <a:p>
                      <a:pPr>
                        <a:buNone/>
                      </a:pPr>
                      <a:r>
                        <a:rPr lang="en-US"/>
                        <a:t>UNIT_PRICE</a:t>
                      </a:r>
                    </a:p>
                  </a:txBody>
                  <a:tcPr anchor="ctr">
                    <a:lnL>
                      <a:noFill/>
                    </a:lnL>
                    <a:lnR>
                      <a:noFill/>
                    </a:lnR>
                    <a:lnT>
                      <a:noFill/>
                    </a:lnT>
                    <a:lnB>
                      <a:noFill/>
                    </a:lnB>
                    <a:noFill/>
                  </a:tcPr>
                </a:tc>
                <a:tc>
                  <a:txBody>
                    <a:bodyPr/>
                    <a:lstStyle/>
                    <a:p>
                      <a:pPr>
                        <a:buNone/>
                      </a:pPr>
                      <a:r>
                        <a:rPr lang="en-US"/>
                        <a:t>UNITS_SOLD</a:t>
                      </a:r>
                    </a:p>
                  </a:txBody>
                  <a:tcPr anchor="ctr">
                    <a:lnL>
                      <a:noFill/>
                    </a:lnL>
                    <a:lnR>
                      <a:noFill/>
                    </a:lnR>
                    <a:lnT>
                      <a:noFill/>
                    </a:lnT>
                    <a:lnB>
                      <a:noFill/>
                    </a:lnB>
                    <a:noFill/>
                  </a:tcPr>
                </a:tc>
                <a:extLst>
                  <a:ext uri="{0D108BD9-81ED-4DB2-BD59-A6C34878D82A}">
                    <a16:rowId xmlns:a16="http://schemas.microsoft.com/office/drawing/2014/main" val="1202813382"/>
                  </a:ext>
                </a:extLst>
              </a:tr>
              <a:tr h="0">
                <a:tc>
                  <a:txBody>
                    <a:bodyPr/>
                    <a:lstStyle/>
                    <a:p>
                      <a:pPr>
                        <a:buNone/>
                      </a:pPr>
                      <a:r>
                        <a:rPr lang="en-US"/>
                        <a:t>1</a:t>
                      </a:r>
                    </a:p>
                  </a:txBody>
                  <a:tcPr anchor="ctr">
                    <a:lnL>
                      <a:noFill/>
                    </a:lnL>
                    <a:lnR>
                      <a:noFill/>
                    </a:lnR>
                    <a:lnT>
                      <a:noFill/>
                    </a:lnT>
                    <a:lnB>
                      <a:noFill/>
                    </a:lnB>
                    <a:noFill/>
                  </a:tcPr>
                </a:tc>
                <a:tc>
                  <a:txBody>
                    <a:bodyPr/>
                    <a:lstStyle/>
                    <a:p>
                      <a:pPr>
                        <a:buNone/>
                      </a:pPr>
                      <a:r>
                        <a:rPr lang="en-US"/>
                        <a:t>Laptop</a:t>
                      </a:r>
                    </a:p>
                  </a:txBody>
                  <a:tcPr anchor="ctr">
                    <a:lnL>
                      <a:noFill/>
                    </a:lnL>
                    <a:lnR>
                      <a:noFill/>
                    </a:lnR>
                    <a:lnT>
                      <a:noFill/>
                    </a:lnT>
                    <a:lnB>
                      <a:noFill/>
                    </a:lnB>
                    <a:noFill/>
                  </a:tcPr>
                </a:tc>
                <a:tc>
                  <a:txBody>
                    <a:bodyPr/>
                    <a:lstStyle/>
                    <a:p>
                      <a:pPr>
                        <a:buNone/>
                      </a:pPr>
                      <a:r>
                        <a:rPr lang="en-US"/>
                        <a:t>50000</a:t>
                      </a:r>
                    </a:p>
                  </a:txBody>
                  <a:tcPr anchor="ctr">
                    <a:lnL>
                      <a:noFill/>
                    </a:lnL>
                    <a:lnR>
                      <a:noFill/>
                    </a:lnR>
                    <a:lnT>
                      <a:noFill/>
                    </a:lnT>
                    <a:lnB>
                      <a:noFill/>
                    </a:lnB>
                    <a:noFill/>
                  </a:tcPr>
                </a:tc>
                <a:tc>
                  <a:txBody>
                    <a:bodyPr/>
                    <a:lstStyle/>
                    <a:p>
                      <a:pPr>
                        <a:buNone/>
                      </a:pPr>
                      <a:r>
                        <a:rPr lang="en-US"/>
                        <a:t>10</a:t>
                      </a:r>
                    </a:p>
                  </a:txBody>
                  <a:tcPr anchor="ctr">
                    <a:lnL>
                      <a:noFill/>
                    </a:lnL>
                    <a:lnR>
                      <a:noFill/>
                    </a:lnR>
                    <a:lnT>
                      <a:noFill/>
                    </a:lnT>
                    <a:lnB>
                      <a:noFill/>
                    </a:lnB>
                    <a:noFill/>
                  </a:tcPr>
                </a:tc>
                <a:extLst>
                  <a:ext uri="{0D108BD9-81ED-4DB2-BD59-A6C34878D82A}">
                    <a16:rowId xmlns:a16="http://schemas.microsoft.com/office/drawing/2014/main" val="1329697113"/>
                  </a:ext>
                </a:extLst>
              </a:tr>
              <a:tr h="0">
                <a:tc>
                  <a:txBody>
                    <a:bodyPr/>
                    <a:lstStyle/>
                    <a:p>
                      <a:pPr>
                        <a:buNone/>
                      </a:pPr>
                      <a:r>
                        <a:rPr lang="en-US"/>
                        <a:t>2</a:t>
                      </a:r>
                    </a:p>
                  </a:txBody>
                  <a:tcPr anchor="ctr">
                    <a:lnL>
                      <a:noFill/>
                    </a:lnL>
                    <a:lnR>
                      <a:noFill/>
                    </a:lnR>
                    <a:lnT>
                      <a:noFill/>
                    </a:lnT>
                    <a:lnB>
                      <a:noFill/>
                    </a:lnB>
                    <a:noFill/>
                  </a:tcPr>
                </a:tc>
                <a:tc>
                  <a:txBody>
                    <a:bodyPr/>
                    <a:lstStyle/>
                    <a:p>
                      <a:pPr>
                        <a:buNone/>
                      </a:pPr>
                      <a:r>
                        <a:rPr lang="en-US"/>
                        <a:t>Mobile</a:t>
                      </a:r>
                    </a:p>
                  </a:txBody>
                  <a:tcPr anchor="ctr">
                    <a:lnL>
                      <a:noFill/>
                    </a:lnL>
                    <a:lnR>
                      <a:noFill/>
                    </a:lnR>
                    <a:lnT>
                      <a:noFill/>
                    </a:lnT>
                    <a:lnB>
                      <a:noFill/>
                    </a:lnB>
                    <a:noFill/>
                  </a:tcPr>
                </a:tc>
                <a:tc>
                  <a:txBody>
                    <a:bodyPr/>
                    <a:lstStyle/>
                    <a:p>
                      <a:pPr>
                        <a:buNone/>
                      </a:pPr>
                      <a:r>
                        <a:rPr lang="en-US"/>
                        <a:t>20000</a:t>
                      </a:r>
                    </a:p>
                  </a:txBody>
                  <a:tcPr anchor="ctr">
                    <a:lnL>
                      <a:noFill/>
                    </a:lnL>
                    <a:lnR>
                      <a:noFill/>
                    </a:lnR>
                    <a:lnT>
                      <a:noFill/>
                    </a:lnT>
                    <a:lnB>
                      <a:noFill/>
                    </a:lnB>
                    <a:noFill/>
                  </a:tcPr>
                </a:tc>
                <a:tc>
                  <a:txBody>
                    <a:bodyPr/>
                    <a:lstStyle/>
                    <a:p>
                      <a:pPr>
                        <a:buNone/>
                      </a:pPr>
                      <a:r>
                        <a:rPr lang="en-US"/>
                        <a:t>25</a:t>
                      </a:r>
                    </a:p>
                  </a:txBody>
                  <a:tcPr anchor="ctr">
                    <a:lnL>
                      <a:noFill/>
                    </a:lnL>
                    <a:lnR>
                      <a:noFill/>
                    </a:lnR>
                    <a:lnT>
                      <a:noFill/>
                    </a:lnT>
                    <a:lnB>
                      <a:noFill/>
                    </a:lnB>
                    <a:noFill/>
                  </a:tcPr>
                </a:tc>
                <a:extLst>
                  <a:ext uri="{0D108BD9-81ED-4DB2-BD59-A6C34878D82A}">
                    <a16:rowId xmlns:a16="http://schemas.microsoft.com/office/drawing/2014/main" val="3776888312"/>
                  </a:ext>
                </a:extLst>
              </a:tr>
              <a:tr h="0">
                <a:tc>
                  <a:txBody>
                    <a:bodyPr/>
                    <a:lstStyle/>
                    <a:p>
                      <a:pPr>
                        <a:buNone/>
                      </a:pPr>
                      <a:r>
                        <a:rPr lang="en-US"/>
                        <a:t>3</a:t>
                      </a:r>
                    </a:p>
                  </a:txBody>
                  <a:tcPr anchor="ctr">
                    <a:lnL>
                      <a:noFill/>
                    </a:lnL>
                    <a:lnR>
                      <a:noFill/>
                    </a:lnR>
                    <a:lnT>
                      <a:noFill/>
                    </a:lnT>
                    <a:lnB>
                      <a:noFill/>
                    </a:lnB>
                    <a:noFill/>
                  </a:tcPr>
                </a:tc>
                <a:tc>
                  <a:txBody>
                    <a:bodyPr/>
                    <a:lstStyle/>
                    <a:p>
                      <a:pPr>
                        <a:buNone/>
                      </a:pPr>
                      <a:r>
                        <a:rPr lang="en-US"/>
                        <a:t>Tablet</a:t>
                      </a:r>
                    </a:p>
                  </a:txBody>
                  <a:tcPr anchor="ctr">
                    <a:lnL>
                      <a:noFill/>
                    </a:lnL>
                    <a:lnR>
                      <a:noFill/>
                    </a:lnR>
                    <a:lnT>
                      <a:noFill/>
                    </a:lnT>
                    <a:lnB>
                      <a:noFill/>
                    </a:lnB>
                    <a:noFill/>
                  </a:tcPr>
                </a:tc>
                <a:tc>
                  <a:txBody>
                    <a:bodyPr/>
                    <a:lstStyle/>
                    <a:p>
                      <a:pPr>
                        <a:buNone/>
                      </a:pPr>
                      <a:r>
                        <a:rPr lang="en-US"/>
                        <a:t>15000</a:t>
                      </a:r>
                    </a:p>
                  </a:txBody>
                  <a:tcPr anchor="ctr">
                    <a:lnL>
                      <a:noFill/>
                    </a:lnL>
                    <a:lnR>
                      <a:noFill/>
                    </a:lnR>
                    <a:lnT>
                      <a:noFill/>
                    </a:lnT>
                    <a:lnB>
                      <a:noFill/>
                    </a:lnB>
                    <a:noFill/>
                  </a:tcPr>
                </a:tc>
                <a:tc>
                  <a:txBody>
                    <a:bodyPr/>
                    <a:lstStyle/>
                    <a:p>
                      <a:pPr>
                        <a:buNone/>
                      </a:pPr>
                      <a:r>
                        <a:rPr lang="en-US"/>
                        <a:t>18</a:t>
                      </a:r>
                    </a:p>
                  </a:txBody>
                  <a:tcPr anchor="ctr">
                    <a:lnL>
                      <a:noFill/>
                    </a:lnL>
                    <a:lnR>
                      <a:noFill/>
                    </a:lnR>
                    <a:lnT>
                      <a:noFill/>
                    </a:lnT>
                    <a:lnB>
                      <a:noFill/>
                    </a:lnB>
                    <a:noFill/>
                  </a:tcPr>
                </a:tc>
                <a:extLst>
                  <a:ext uri="{0D108BD9-81ED-4DB2-BD59-A6C34878D82A}">
                    <a16:rowId xmlns:a16="http://schemas.microsoft.com/office/drawing/2014/main" val="891294673"/>
                  </a:ext>
                </a:extLst>
              </a:tr>
              <a:tr h="0">
                <a:tc>
                  <a:txBody>
                    <a:bodyPr/>
                    <a:lstStyle/>
                    <a:p>
                      <a:pPr>
                        <a:buNone/>
                      </a:pPr>
                      <a:r>
                        <a:rPr lang="en-US"/>
                        <a:t>4</a:t>
                      </a:r>
                    </a:p>
                  </a:txBody>
                  <a:tcPr anchor="ctr">
                    <a:lnL>
                      <a:noFill/>
                    </a:lnL>
                    <a:lnR>
                      <a:noFill/>
                    </a:lnR>
                    <a:lnT>
                      <a:noFill/>
                    </a:lnT>
                    <a:lnB>
                      <a:noFill/>
                    </a:lnB>
                    <a:noFill/>
                  </a:tcPr>
                </a:tc>
                <a:tc>
                  <a:txBody>
                    <a:bodyPr/>
                    <a:lstStyle/>
                    <a:p>
                      <a:pPr>
                        <a:buNone/>
                      </a:pPr>
                      <a:r>
                        <a:rPr lang="en-US"/>
                        <a:t>Printer</a:t>
                      </a:r>
                    </a:p>
                  </a:txBody>
                  <a:tcPr anchor="ctr">
                    <a:lnL>
                      <a:noFill/>
                    </a:lnL>
                    <a:lnR>
                      <a:noFill/>
                    </a:lnR>
                    <a:lnT>
                      <a:noFill/>
                    </a:lnT>
                    <a:lnB>
                      <a:noFill/>
                    </a:lnB>
                    <a:noFill/>
                  </a:tcPr>
                </a:tc>
                <a:tc>
                  <a:txBody>
                    <a:bodyPr/>
                    <a:lstStyle/>
                    <a:p>
                      <a:pPr>
                        <a:buNone/>
                      </a:pPr>
                      <a:r>
                        <a:rPr lang="en-US"/>
                        <a:t>12000</a:t>
                      </a:r>
                    </a:p>
                  </a:txBody>
                  <a:tcPr anchor="ctr">
                    <a:lnL>
                      <a:noFill/>
                    </a:lnL>
                    <a:lnR>
                      <a:noFill/>
                    </a:lnR>
                    <a:lnT>
                      <a:noFill/>
                    </a:lnT>
                    <a:lnB>
                      <a:noFill/>
                    </a:lnB>
                    <a:noFill/>
                  </a:tcPr>
                </a:tc>
                <a:tc>
                  <a:txBody>
                    <a:bodyPr/>
                    <a:lstStyle/>
                    <a:p>
                      <a:pPr>
                        <a:buNone/>
                      </a:pPr>
                      <a:r>
                        <a:rPr lang="en-US"/>
                        <a:t>12</a:t>
                      </a:r>
                    </a:p>
                  </a:txBody>
                  <a:tcPr anchor="ctr">
                    <a:lnL>
                      <a:noFill/>
                    </a:lnL>
                    <a:lnR>
                      <a:noFill/>
                    </a:lnR>
                    <a:lnT>
                      <a:noFill/>
                    </a:lnT>
                    <a:lnB>
                      <a:noFill/>
                    </a:lnB>
                    <a:noFill/>
                  </a:tcPr>
                </a:tc>
                <a:extLst>
                  <a:ext uri="{0D108BD9-81ED-4DB2-BD59-A6C34878D82A}">
                    <a16:rowId xmlns:a16="http://schemas.microsoft.com/office/drawing/2014/main" val="4124479723"/>
                  </a:ext>
                </a:extLst>
              </a:tr>
              <a:tr h="0">
                <a:tc>
                  <a:txBody>
                    <a:bodyPr/>
                    <a:lstStyle/>
                    <a:p>
                      <a:pPr>
                        <a:buNone/>
                      </a:pPr>
                      <a:r>
                        <a:rPr lang="en-US"/>
                        <a:t>5</a:t>
                      </a:r>
                    </a:p>
                  </a:txBody>
                  <a:tcPr anchor="ctr">
                    <a:lnL>
                      <a:noFill/>
                    </a:lnL>
                    <a:lnR>
                      <a:noFill/>
                    </a:lnR>
                    <a:lnT>
                      <a:noFill/>
                    </a:lnT>
                    <a:lnB>
                      <a:noFill/>
                    </a:lnB>
                    <a:noFill/>
                  </a:tcPr>
                </a:tc>
                <a:tc>
                  <a:txBody>
                    <a:bodyPr/>
                    <a:lstStyle/>
                    <a:p>
                      <a:pPr>
                        <a:buNone/>
                      </a:pPr>
                      <a:r>
                        <a:rPr lang="en-US"/>
                        <a:t>Headphones</a:t>
                      </a:r>
                    </a:p>
                  </a:txBody>
                  <a:tcPr anchor="ctr">
                    <a:lnL>
                      <a:noFill/>
                    </a:lnL>
                    <a:lnR>
                      <a:noFill/>
                    </a:lnR>
                    <a:lnT>
                      <a:noFill/>
                    </a:lnT>
                    <a:lnB>
                      <a:noFill/>
                    </a:lnB>
                    <a:noFill/>
                  </a:tcPr>
                </a:tc>
                <a:tc>
                  <a:txBody>
                    <a:bodyPr/>
                    <a:lstStyle/>
                    <a:p>
                      <a:pPr>
                        <a:buNone/>
                      </a:pPr>
                      <a:r>
                        <a:rPr lang="en-US"/>
                        <a:t>3000</a:t>
                      </a:r>
                    </a:p>
                  </a:txBody>
                  <a:tcPr anchor="ctr">
                    <a:lnL>
                      <a:noFill/>
                    </a:lnL>
                    <a:lnR>
                      <a:noFill/>
                    </a:lnR>
                    <a:lnT>
                      <a:noFill/>
                    </a:lnT>
                    <a:lnB>
                      <a:noFill/>
                    </a:lnB>
                    <a:noFill/>
                  </a:tcPr>
                </a:tc>
                <a:tc>
                  <a:txBody>
                    <a:bodyPr/>
                    <a:lstStyle/>
                    <a:p>
                      <a:pPr>
                        <a:buNone/>
                      </a:pPr>
                      <a:r>
                        <a:rPr lang="en-US"/>
                        <a:t>40</a:t>
                      </a:r>
                    </a:p>
                  </a:txBody>
                  <a:tcPr anchor="ctr">
                    <a:lnL>
                      <a:noFill/>
                    </a:lnL>
                    <a:lnR>
                      <a:noFill/>
                    </a:lnR>
                    <a:lnT>
                      <a:noFill/>
                    </a:lnT>
                    <a:lnB>
                      <a:noFill/>
                    </a:lnB>
                    <a:noFill/>
                  </a:tcPr>
                </a:tc>
                <a:extLst>
                  <a:ext uri="{0D108BD9-81ED-4DB2-BD59-A6C34878D82A}">
                    <a16:rowId xmlns:a16="http://schemas.microsoft.com/office/drawing/2014/main" val="3870496357"/>
                  </a:ext>
                </a:extLst>
              </a:tr>
            </a:tbl>
          </a:graphicData>
        </a:graphic>
      </p:graphicFrame>
      <p:sp>
        <p:nvSpPr>
          <p:cNvPr id="10" name="TextBox 9">
            <a:extLst>
              <a:ext uri="{FF2B5EF4-FFF2-40B4-BE49-F238E27FC236}">
                <a16:creationId xmlns:a16="http://schemas.microsoft.com/office/drawing/2014/main" id="{EA56454D-4D34-5C56-F70D-6DD7CCE14FAF}"/>
              </a:ext>
            </a:extLst>
          </p:cNvPr>
          <p:cNvSpPr txBox="1"/>
          <p:nvPr/>
        </p:nvSpPr>
        <p:spPr>
          <a:xfrm>
            <a:off x="37246" y="5754693"/>
            <a:ext cx="6630003"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Queries (SQL View)</a:t>
            </a:r>
          </a:p>
          <a:p>
            <a:r>
              <a:rPr lang="en-US" b="1" dirty="0"/>
              <a:t>Step 4: Display All Products with Total Sales</a:t>
            </a:r>
          </a:p>
          <a:p>
            <a:pPr marL="228600" indent="-228600">
              <a:buFont typeface=""/>
              <a:buAutoNum type="arabicPeriod"/>
            </a:pPr>
            <a:r>
              <a:rPr lang="en-US" dirty="0"/>
              <a:t>Click </a:t>
            </a:r>
            <a:r>
              <a:rPr lang="en-US" b="1" dirty="0"/>
              <a:t>Queries → Create Query in SQL View</a:t>
            </a:r>
          </a:p>
          <a:p>
            <a:pPr marL="228600" indent="-228600">
              <a:buFont typeface=""/>
              <a:buAutoNum type="arabicPeriod"/>
            </a:pPr>
            <a:r>
              <a:rPr lang="en-US" dirty="0"/>
              <a:t>Write:</a:t>
            </a:r>
          </a:p>
          <a:p>
            <a:endParaRPr lang="en-US"/>
          </a:p>
          <a:p>
            <a:r>
              <a:rPr lang="en-US" dirty="0"/>
              <a:t>SELECT "PRODUCT_ID", "PRODUCT_NAME", "UNIT_PRICE", "UNITS_SOLD", ("UNIT_PRICE" * "UNITS_SOLD") AS "TOTAL_SALES" FROM "SALES"; </a:t>
            </a:r>
          </a:p>
          <a:p>
            <a:endParaRPr lang="en-US"/>
          </a:p>
          <a:p>
            <a:pPr marL="228600" indent="-228600">
              <a:buFont typeface=""/>
              <a:buAutoNum type="arabicPeriod" startAt="3"/>
            </a:pPr>
            <a:r>
              <a:rPr lang="en-US" dirty="0"/>
              <a:t>Click </a:t>
            </a:r>
            <a:r>
              <a:rPr lang="en-US" b="1" dirty="0"/>
              <a:t>Run</a:t>
            </a:r>
          </a:p>
          <a:p>
            <a:pPr marL="228600" indent="-228600">
              <a:buFont typeface=""/>
              <a:buAutoNum type="arabicPeriod" startAt="3"/>
            </a:pPr>
            <a:r>
              <a:rPr lang="en-US" dirty="0"/>
              <a:t>Save as </a:t>
            </a:r>
            <a:r>
              <a:rPr lang="en-US" b="1" dirty="0"/>
              <a:t>Display Total Sales</a:t>
            </a:r>
          </a:p>
          <a:p>
            <a:r>
              <a:rPr lang="en-US" b="1" dirty="0"/>
              <a:t>Step 5: Find Product with Highest Total Sales</a:t>
            </a:r>
          </a:p>
          <a:p>
            <a:pPr marL="228600" indent="-228600">
              <a:buFont typeface=""/>
              <a:buAutoNum type="arabicPeriod"/>
            </a:pPr>
            <a:r>
              <a:rPr lang="en-US" dirty="0"/>
              <a:t>Create new SQL Query</a:t>
            </a:r>
          </a:p>
          <a:p>
            <a:pPr marL="228600" indent="-228600">
              <a:buFont typeface=""/>
              <a:buAutoNum type="arabicPeriod"/>
            </a:pPr>
            <a:r>
              <a:rPr lang="en-US" dirty="0"/>
              <a:t>Write:</a:t>
            </a:r>
          </a:p>
          <a:p>
            <a:endParaRPr lang="en-US"/>
          </a:p>
        </p:txBody>
      </p:sp>
    </p:spTree>
    <p:extLst>
      <p:ext uri="{BB962C8B-B14F-4D97-AF65-F5344CB8AC3E}">
        <p14:creationId xmlns:p14="http://schemas.microsoft.com/office/powerpoint/2010/main" val="1887043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69DEE0-66B8-E52D-533C-47177E590568}"/>
              </a:ext>
            </a:extLst>
          </p:cNvPr>
          <p:cNvSpPr txBox="1"/>
          <p:nvPr/>
        </p:nvSpPr>
        <p:spPr>
          <a:xfrm>
            <a:off x="74593" y="130538"/>
            <a:ext cx="660151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1800" baseline="0" dirty="0">
                <a:latin typeface="Aptos"/>
                <a:ea typeface="Arial"/>
                <a:cs typeface="Arial"/>
              </a:rPr>
              <a:t>SELECT "PRODUCT_NAME", ("UNIT_PRICE" * "UNITS_SOLD") AS"TOTAL_SALES" FROM "SALES" ORDER BY "TOTAL_SALES" DESCLIMIT 1; </a:t>
            </a:r>
            <a:r>
              <a:rPr lang="en-US" sz="1800" dirty="0">
                <a:latin typeface="Aptos"/>
                <a:ea typeface="Arial"/>
                <a:cs typeface="Arial"/>
              </a:rPr>
              <a:t>​</a:t>
            </a:r>
          </a:p>
          <a:p>
            <a:pPr marL="228600" lvl="0" indent="-228600" rtl="0">
              <a:buFont typeface=""/>
              <a:buAutoNum type="arabicPeriod" startAt="3"/>
            </a:pPr>
            <a:r>
              <a:rPr lang="en-US" sz="1800" baseline="0" dirty="0">
                <a:latin typeface="Aptos"/>
                <a:ea typeface="Arial"/>
                <a:cs typeface="Arial"/>
              </a:rPr>
              <a:t>Run and save as </a:t>
            </a:r>
            <a:r>
              <a:rPr lang="en-US" sz="1800" b="1" baseline="0" dirty="0">
                <a:latin typeface="Aptos"/>
                <a:ea typeface="Arial"/>
                <a:cs typeface="Arial"/>
              </a:rPr>
              <a:t>Highest Total Sales</a:t>
            </a:r>
            <a:r>
              <a:rPr lang="en-US" sz="1800" dirty="0">
                <a:latin typeface="Aptos"/>
                <a:ea typeface="Arial"/>
                <a:cs typeface="Arial"/>
              </a:rPr>
              <a:t>​</a:t>
            </a:r>
          </a:p>
          <a:p>
            <a:pPr rtl="0"/>
            <a:r>
              <a:rPr lang="en-US" sz="1800" b="1" baseline="0" dirty="0">
                <a:latin typeface="Aptos"/>
                <a:ea typeface="Arial"/>
                <a:cs typeface="Arial"/>
              </a:rPr>
              <a:t>Step 6: Show Products with Unit Price Greater Than a Value</a:t>
            </a:r>
            <a:r>
              <a:rPr lang="en-US" sz="1800" dirty="0">
                <a:latin typeface="Aptos"/>
                <a:ea typeface="Arial"/>
                <a:cs typeface="Arial"/>
              </a:rPr>
              <a:t>​</a:t>
            </a:r>
          </a:p>
          <a:p>
            <a:pPr rtl="0"/>
            <a:r>
              <a:rPr lang="en-US" sz="1800" i="1" baseline="0" dirty="0">
                <a:latin typeface="Aptos"/>
                <a:ea typeface="Arial"/>
                <a:cs typeface="Arial"/>
              </a:rPr>
              <a:t>(Example: greater than 15000)</a:t>
            </a:r>
            <a:r>
              <a:rPr lang="en-US" sz="1800" dirty="0">
                <a:latin typeface="Aptos"/>
                <a:ea typeface="Arial"/>
                <a:cs typeface="Arial"/>
              </a:rPr>
              <a:t>​</a:t>
            </a:r>
          </a:p>
          <a:p>
            <a:pPr rtl="0"/>
            <a:r>
              <a:rPr lang="en-US" sz="1800" baseline="0" dirty="0">
                <a:latin typeface="Aptos"/>
                <a:ea typeface="Arial"/>
                <a:cs typeface="Arial"/>
              </a:rPr>
              <a:t>SELECT * FROM "SALES" WHERE "UNIT_PRICE" &gt; 15000; </a:t>
            </a:r>
            <a:r>
              <a:rPr lang="en-US" sz="1800" dirty="0">
                <a:latin typeface="Aptos"/>
                <a:ea typeface="Arial"/>
                <a:cs typeface="Arial"/>
              </a:rPr>
              <a:t>​</a:t>
            </a:r>
          </a:p>
          <a:p>
            <a:pPr rtl="0"/>
            <a:r>
              <a:rPr lang="en-US" sz="1800" baseline="0" dirty="0">
                <a:latin typeface="Aptos"/>
                <a:ea typeface="Arial"/>
                <a:cs typeface="Arial"/>
              </a:rPr>
              <a:t>Save as </a:t>
            </a:r>
            <a:r>
              <a:rPr lang="en-US" sz="1800" b="1" baseline="0" dirty="0">
                <a:latin typeface="Aptos"/>
                <a:ea typeface="Arial"/>
                <a:cs typeface="Arial"/>
              </a:rPr>
              <a:t>Unit Price Greater Than Value</a:t>
            </a:r>
            <a:r>
              <a:rPr lang="en-US" sz="1800" dirty="0">
                <a:latin typeface="Aptos"/>
                <a:ea typeface="Arial"/>
                <a:cs typeface="Arial"/>
              </a:rPr>
              <a:t>​</a:t>
            </a:r>
          </a:p>
          <a:p>
            <a:pPr rtl="0"/>
            <a:r>
              <a:rPr lang="en-US" sz="1800" b="1" baseline="0" dirty="0">
                <a:latin typeface="Aptos"/>
                <a:ea typeface="Arial"/>
                <a:cs typeface="Arial"/>
              </a:rPr>
              <a:t>Step 7: Calculate Average Unit Price</a:t>
            </a:r>
            <a:r>
              <a:rPr lang="en-US" sz="1800" dirty="0">
                <a:latin typeface="Aptos"/>
                <a:ea typeface="Arial"/>
                <a:cs typeface="Arial"/>
              </a:rPr>
              <a:t>​</a:t>
            </a:r>
          </a:p>
          <a:p>
            <a:pPr marL="228600" lvl="0" indent="-228600" rtl="0">
              <a:buFont typeface=""/>
              <a:buAutoNum type="arabicPeriod"/>
            </a:pPr>
            <a:r>
              <a:rPr lang="en-US" sz="1800" baseline="0" dirty="0">
                <a:latin typeface="Aptos"/>
                <a:ea typeface="Arial"/>
                <a:cs typeface="Arial"/>
              </a:rPr>
              <a:t>Create new SQL Query</a:t>
            </a:r>
            <a:r>
              <a:rPr lang="en-US" sz="1800" dirty="0">
                <a:latin typeface="Aptos"/>
                <a:ea typeface="Arial"/>
                <a:cs typeface="Arial"/>
              </a:rPr>
              <a:t>​</a:t>
            </a:r>
          </a:p>
          <a:p>
            <a:pPr marL="228600" lvl="0" indent="-228600" rtl="0">
              <a:buFont typeface=""/>
              <a:buAutoNum type="arabicPeriod"/>
            </a:pPr>
            <a:r>
              <a:rPr lang="en-US" sz="1800" baseline="0" dirty="0">
                <a:latin typeface="Aptos"/>
                <a:ea typeface="Arial"/>
                <a:cs typeface="Arial"/>
              </a:rPr>
              <a:t>Write:</a:t>
            </a:r>
            <a:r>
              <a:rPr lang="en-US" sz="1800" dirty="0">
                <a:latin typeface="Aptos"/>
                <a:ea typeface="Arial"/>
                <a:cs typeface="Arial"/>
              </a:rPr>
              <a:t>​</a:t>
            </a:r>
          </a:p>
          <a:p>
            <a:pPr rtl="0"/>
            <a:r>
              <a:rPr lang="en-US" sz="1800" baseline="0" dirty="0">
                <a:latin typeface="Aptos"/>
                <a:ea typeface="Arial"/>
                <a:cs typeface="Arial"/>
              </a:rPr>
              <a:t>SELECT AVG("UNIT_PRICE") AS "AVERAGE_UNIT_PRICE" FROM"SALES"; </a:t>
            </a:r>
            <a:r>
              <a:rPr lang="en-US" sz="1800" dirty="0">
                <a:latin typeface="Aptos"/>
                <a:ea typeface="Arial"/>
                <a:cs typeface="Arial"/>
              </a:rPr>
              <a:t>​</a:t>
            </a:r>
          </a:p>
          <a:p>
            <a:pPr marL="228600" lvl="0" indent="-228600" rtl="0">
              <a:buFont typeface=""/>
              <a:buAutoNum type="arabicPeriod" startAt="3"/>
            </a:pPr>
            <a:r>
              <a:rPr lang="en-US" sz="1800" baseline="0" dirty="0">
                <a:latin typeface="Aptos"/>
                <a:ea typeface="Arial"/>
                <a:cs typeface="Arial"/>
              </a:rPr>
              <a:t>Run and save as </a:t>
            </a:r>
            <a:r>
              <a:rPr lang="en-US" sz="1800" b="1" baseline="0" dirty="0">
                <a:latin typeface="Aptos"/>
                <a:ea typeface="Arial"/>
                <a:cs typeface="Arial"/>
              </a:rPr>
              <a:t>Average Unit Price</a:t>
            </a:r>
            <a:r>
              <a:rPr lang="en-US" sz="1800" dirty="0">
                <a:latin typeface="Aptos"/>
                <a:ea typeface="Arial"/>
                <a:cs typeface="Arial"/>
              </a:rPr>
              <a:t>​</a:t>
            </a:r>
            <a:endParaRPr lang="en-US" dirty="0"/>
          </a:p>
        </p:txBody>
      </p:sp>
      <p:cxnSp>
        <p:nvCxnSpPr>
          <p:cNvPr id="5" name="Straight Arrow Connector 4">
            <a:extLst>
              <a:ext uri="{FF2B5EF4-FFF2-40B4-BE49-F238E27FC236}">
                <a16:creationId xmlns:a16="http://schemas.microsoft.com/office/drawing/2014/main" id="{BE759BD3-56A4-0763-2223-7BA3A139F6CF}"/>
              </a:ext>
            </a:extLst>
          </p:cNvPr>
          <p:cNvCxnSpPr/>
          <p:nvPr/>
        </p:nvCxnSpPr>
        <p:spPr>
          <a:xfrm flipV="1">
            <a:off x="-11219" y="4177229"/>
            <a:ext cx="7119777" cy="55945"/>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8D9519D3-7613-D24A-F284-FEBD9A64215E}"/>
              </a:ext>
            </a:extLst>
          </p:cNvPr>
          <p:cNvSpPr txBox="1"/>
          <p:nvPr/>
        </p:nvSpPr>
        <p:spPr>
          <a:xfrm>
            <a:off x="111890" y="4326415"/>
            <a:ext cx="6620161"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Q20 Consider the following Employee table.</a:t>
            </a:r>
            <a:endParaRPr lang="en-US" dirty="0"/>
          </a:p>
          <a:p>
            <a:endParaRPr lang="en-US" b="1" dirty="0"/>
          </a:p>
          <a:p>
            <a:endParaRPr lang="en-US" b="1" dirty="0"/>
          </a:p>
          <a:p>
            <a:endParaRPr lang="en-US" b="1" dirty="0"/>
          </a:p>
          <a:p>
            <a:endParaRPr lang="en-US" b="1" dirty="0"/>
          </a:p>
          <a:p>
            <a:endParaRPr lang="en-US" b="1" dirty="0"/>
          </a:p>
          <a:p>
            <a:pPr algn="l"/>
            <a:br>
              <a:rPr lang="en-US" b="1" dirty="0"/>
            </a:br>
            <a:r>
              <a:rPr lang="en-US" b="1" dirty="0"/>
              <a:t>Create a report using the Employee table.</a:t>
            </a:r>
            <a:br>
              <a:rPr lang="en-US" b="1" dirty="0"/>
            </a:br>
            <a:r>
              <a:rPr lang="en-US" b="1" dirty="0"/>
              <a:t>Format the report according to the requirement.</a:t>
            </a:r>
            <a:br>
              <a:rPr lang="en-US" b="1" dirty="0"/>
            </a:br>
            <a:r>
              <a:rPr lang="en-US" b="1" dirty="0"/>
              <a:t>Add the page number in the footer of the report.</a:t>
            </a:r>
            <a:endParaRPr lang="en-US"/>
          </a:p>
        </p:txBody>
      </p:sp>
      <p:pic>
        <p:nvPicPr>
          <p:cNvPr id="7" name="Picture 6" descr="A screenshot of a table&#10;&#10;AI-generated content may be incorrect.">
            <a:extLst>
              <a:ext uri="{FF2B5EF4-FFF2-40B4-BE49-F238E27FC236}">
                <a16:creationId xmlns:a16="http://schemas.microsoft.com/office/drawing/2014/main" id="{0EF1E8F8-77B5-E7E1-6ADB-3BCE00A5BB5E}"/>
              </a:ext>
            </a:extLst>
          </p:cNvPr>
          <p:cNvPicPr>
            <a:picLocks noChangeAspect="1"/>
          </p:cNvPicPr>
          <p:nvPr/>
        </p:nvPicPr>
        <p:blipFill>
          <a:blip r:embed="rId2"/>
          <a:stretch>
            <a:fillRect/>
          </a:stretch>
        </p:blipFill>
        <p:spPr>
          <a:xfrm>
            <a:off x="118237" y="4664897"/>
            <a:ext cx="5006799" cy="1590675"/>
          </a:xfrm>
          <a:prstGeom prst="rect">
            <a:avLst/>
          </a:prstGeom>
        </p:spPr>
      </p:pic>
      <p:sp>
        <p:nvSpPr>
          <p:cNvPr id="8" name="TextBox 7">
            <a:extLst>
              <a:ext uri="{FF2B5EF4-FFF2-40B4-BE49-F238E27FC236}">
                <a16:creationId xmlns:a16="http://schemas.microsoft.com/office/drawing/2014/main" id="{443DE670-605F-6B2F-AFFD-8883E1223017}"/>
              </a:ext>
            </a:extLst>
          </p:cNvPr>
          <p:cNvSpPr txBox="1"/>
          <p:nvPr/>
        </p:nvSpPr>
        <p:spPr>
          <a:xfrm>
            <a:off x="123109" y="7627172"/>
            <a:ext cx="51282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Step 1: Open LibreOffice Base</a:t>
            </a:r>
          </a:p>
          <a:p>
            <a:pPr marL="228600" indent="-228600">
              <a:buFont typeface=""/>
              <a:buChar char="•"/>
            </a:pPr>
            <a:r>
              <a:rPr lang="en-US"/>
              <a:t>Open </a:t>
            </a:r>
            <a:r>
              <a:rPr lang="en-US" b="1"/>
              <a:t>LibreOffice Base</a:t>
            </a:r>
            <a:r>
              <a:rPr lang="en-US"/>
              <a:t>.</a:t>
            </a:r>
          </a:p>
          <a:p>
            <a:pPr marL="228600" indent="-228600">
              <a:buFont typeface=""/>
              <a:buChar char="•"/>
            </a:pPr>
            <a:r>
              <a:rPr lang="en-US"/>
              <a:t>Open your database file </a:t>
            </a:r>
            <a:r>
              <a:rPr lang="en-US" b="1"/>
              <a:t>Q20.odb</a:t>
            </a:r>
            <a:r>
              <a:rPr lang="en-US"/>
              <a:t>.</a:t>
            </a:r>
          </a:p>
          <a:p>
            <a:r>
              <a:rPr lang="en-US" b="1"/>
              <a:t>Step 2: Create the EMPLOYEE Table</a:t>
            </a:r>
          </a:p>
          <a:p>
            <a:pPr marL="228600" indent="-228600">
              <a:buFont typeface=""/>
              <a:buAutoNum type="arabicPeriod"/>
            </a:pPr>
            <a:r>
              <a:rPr lang="en-US"/>
              <a:t>Click on </a:t>
            </a:r>
            <a:r>
              <a:rPr lang="en-US" b="1"/>
              <a:t>Tables</a:t>
            </a:r>
            <a:r>
              <a:rPr lang="en-US"/>
              <a:t> → </a:t>
            </a:r>
            <a:r>
              <a:rPr lang="en-US" b="1"/>
              <a:t>Create Table in Design View</a:t>
            </a:r>
            <a:r>
              <a:rPr lang="en-US"/>
              <a:t>.</a:t>
            </a:r>
          </a:p>
          <a:p>
            <a:pPr marL="228600" indent="-228600">
              <a:buFont typeface=""/>
              <a:buAutoNum type="arabicPeriod"/>
            </a:pPr>
            <a:r>
              <a:rPr lang="en-US"/>
              <a:t>Create the following fields:</a:t>
            </a:r>
          </a:p>
        </p:txBody>
      </p:sp>
    </p:spTree>
    <p:extLst>
      <p:ext uri="{BB962C8B-B14F-4D97-AF65-F5344CB8AC3E}">
        <p14:creationId xmlns:p14="http://schemas.microsoft.com/office/powerpoint/2010/main" val="4204279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6F0E3DE-1CB1-A942-77CC-9416D5F78504}"/>
              </a:ext>
            </a:extLst>
          </p:cNvPr>
          <p:cNvGraphicFramePr>
            <a:graphicFrameLocks noGrp="1"/>
          </p:cNvGraphicFramePr>
          <p:nvPr>
            <p:extLst>
              <p:ext uri="{D42A27DB-BD31-4B8C-83A1-F6EECF244321}">
                <p14:modId xmlns:p14="http://schemas.microsoft.com/office/powerpoint/2010/main" val="2627530330"/>
              </p:ext>
            </p:extLst>
          </p:nvPr>
        </p:nvGraphicFramePr>
        <p:xfrm>
          <a:off x="0" y="70880"/>
          <a:ext cx="6858000" cy="2194560"/>
        </p:xfrm>
        <a:graphic>
          <a:graphicData uri="http://schemas.openxmlformats.org/drawingml/2006/table">
            <a:tbl>
              <a:tblPr bandRow="1">
                <a:tableStyleId>{5C22544A-7EE6-4342-B048-85BDC9FD1C3A}</a:tableStyleId>
              </a:tblPr>
              <a:tblGrid>
                <a:gridCol w="3429000">
                  <a:extLst>
                    <a:ext uri="{9D8B030D-6E8A-4147-A177-3AD203B41FA5}">
                      <a16:colId xmlns:a16="http://schemas.microsoft.com/office/drawing/2014/main" val="2829890371"/>
                    </a:ext>
                  </a:extLst>
                </a:gridCol>
                <a:gridCol w="3429000">
                  <a:extLst>
                    <a:ext uri="{9D8B030D-6E8A-4147-A177-3AD203B41FA5}">
                      <a16:colId xmlns:a16="http://schemas.microsoft.com/office/drawing/2014/main" val="2657400938"/>
                    </a:ext>
                  </a:extLst>
                </a:gridCol>
              </a:tblGrid>
              <a:tr h="0">
                <a:tc>
                  <a:txBody>
                    <a:bodyPr/>
                    <a:lstStyle/>
                    <a:p>
                      <a:pPr>
                        <a:buNone/>
                      </a:pPr>
                      <a:r>
                        <a:rPr lang="en-US"/>
                        <a:t>Field Name</a:t>
                      </a:r>
                    </a:p>
                  </a:txBody>
                  <a:tcPr anchor="ctr">
                    <a:lnL>
                      <a:noFill/>
                    </a:lnL>
                    <a:lnR>
                      <a:noFill/>
                    </a:lnR>
                    <a:lnT>
                      <a:noFill/>
                    </a:lnT>
                    <a:lnB>
                      <a:noFill/>
                    </a:lnB>
                    <a:noFill/>
                  </a:tcPr>
                </a:tc>
                <a:tc>
                  <a:txBody>
                    <a:bodyPr/>
                    <a:lstStyle/>
                    <a:p>
                      <a:pPr>
                        <a:buNone/>
                      </a:pPr>
                      <a:r>
                        <a:rPr lang="en-US"/>
                        <a:t>Data Type</a:t>
                      </a:r>
                    </a:p>
                  </a:txBody>
                  <a:tcPr anchor="ctr">
                    <a:lnL>
                      <a:noFill/>
                    </a:lnL>
                    <a:lnR>
                      <a:noFill/>
                    </a:lnR>
                    <a:lnT>
                      <a:noFill/>
                    </a:lnT>
                    <a:lnB>
                      <a:noFill/>
                    </a:lnB>
                    <a:noFill/>
                  </a:tcPr>
                </a:tc>
                <a:extLst>
                  <a:ext uri="{0D108BD9-81ED-4DB2-BD59-A6C34878D82A}">
                    <a16:rowId xmlns:a16="http://schemas.microsoft.com/office/drawing/2014/main" val="1490409093"/>
                  </a:ext>
                </a:extLst>
              </a:tr>
              <a:tr h="0">
                <a:tc>
                  <a:txBody>
                    <a:bodyPr/>
                    <a:lstStyle/>
                    <a:p>
                      <a:pPr>
                        <a:buNone/>
                      </a:pPr>
                      <a:r>
                        <a:rPr lang="en-US"/>
                        <a:t>EmployeeID</a:t>
                      </a:r>
                    </a:p>
                  </a:txBody>
                  <a:tcPr anchor="ctr">
                    <a:lnL>
                      <a:noFill/>
                    </a:lnL>
                    <a:lnR>
                      <a:noFill/>
                    </a:lnR>
                    <a:lnT>
                      <a:noFill/>
                    </a:lnT>
                    <a:lnB>
                      <a:noFill/>
                    </a:lnB>
                    <a:noFill/>
                  </a:tcPr>
                </a:tc>
                <a:tc>
                  <a:txBody>
                    <a:bodyPr/>
                    <a:lstStyle/>
                    <a:p>
                      <a:pPr>
                        <a:buNone/>
                      </a:pPr>
                      <a:r>
                        <a:rPr lang="en-US"/>
                        <a:t>Integer (Primary Key)</a:t>
                      </a:r>
                    </a:p>
                  </a:txBody>
                  <a:tcPr anchor="ctr">
                    <a:lnL>
                      <a:noFill/>
                    </a:lnL>
                    <a:lnR>
                      <a:noFill/>
                    </a:lnR>
                    <a:lnT>
                      <a:noFill/>
                    </a:lnT>
                    <a:lnB>
                      <a:noFill/>
                    </a:lnB>
                    <a:noFill/>
                  </a:tcPr>
                </a:tc>
                <a:extLst>
                  <a:ext uri="{0D108BD9-81ED-4DB2-BD59-A6C34878D82A}">
                    <a16:rowId xmlns:a16="http://schemas.microsoft.com/office/drawing/2014/main" val="875496276"/>
                  </a:ext>
                </a:extLst>
              </a:tr>
              <a:tr h="0">
                <a:tc>
                  <a:txBody>
                    <a:bodyPr/>
                    <a:lstStyle/>
                    <a:p>
                      <a:pPr>
                        <a:buNone/>
                      </a:pPr>
                      <a:r>
                        <a:rPr lang="en-US"/>
                        <a:t>FirstName</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4012324075"/>
                  </a:ext>
                </a:extLst>
              </a:tr>
              <a:tr h="0">
                <a:tc>
                  <a:txBody>
                    <a:bodyPr/>
                    <a:lstStyle/>
                    <a:p>
                      <a:pPr>
                        <a:buNone/>
                      </a:pPr>
                      <a:r>
                        <a:rPr lang="en-US"/>
                        <a:t>LastName</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890269835"/>
                  </a:ext>
                </a:extLst>
              </a:tr>
              <a:tr h="0">
                <a:tc>
                  <a:txBody>
                    <a:bodyPr/>
                    <a:lstStyle/>
                    <a:p>
                      <a:pPr>
                        <a:buNone/>
                      </a:pPr>
                      <a:r>
                        <a:rPr lang="en-US"/>
                        <a:t>Department</a:t>
                      </a:r>
                    </a:p>
                  </a:txBody>
                  <a:tcPr anchor="ctr">
                    <a:lnL>
                      <a:noFill/>
                    </a:lnL>
                    <a:lnR>
                      <a:noFill/>
                    </a:lnR>
                    <a:lnT>
                      <a:noFill/>
                    </a:lnT>
                    <a:lnB>
                      <a:noFill/>
                    </a:lnB>
                    <a:noFill/>
                  </a:tcPr>
                </a:tc>
                <a:tc>
                  <a:txBody>
                    <a:bodyPr/>
                    <a:lstStyle/>
                    <a:p>
                      <a:pPr>
                        <a:buNone/>
                      </a:pPr>
                      <a:r>
                        <a:rPr lang="en-US"/>
                        <a:t>Text (VARCHAR)</a:t>
                      </a:r>
                    </a:p>
                  </a:txBody>
                  <a:tcPr anchor="ctr">
                    <a:lnL>
                      <a:noFill/>
                    </a:lnL>
                    <a:lnR>
                      <a:noFill/>
                    </a:lnR>
                    <a:lnT>
                      <a:noFill/>
                    </a:lnT>
                    <a:lnB>
                      <a:noFill/>
                    </a:lnB>
                    <a:noFill/>
                  </a:tcPr>
                </a:tc>
                <a:extLst>
                  <a:ext uri="{0D108BD9-81ED-4DB2-BD59-A6C34878D82A}">
                    <a16:rowId xmlns:a16="http://schemas.microsoft.com/office/drawing/2014/main" val="1380789329"/>
                  </a:ext>
                </a:extLst>
              </a:tr>
              <a:tr h="0">
                <a:tc>
                  <a:txBody>
                    <a:bodyPr/>
                    <a:lstStyle/>
                    <a:p>
                      <a:pPr>
                        <a:buNone/>
                      </a:pPr>
                      <a:r>
                        <a:rPr lang="en-US"/>
                        <a:t>Salary</a:t>
                      </a:r>
                    </a:p>
                  </a:txBody>
                  <a:tcPr anchor="ctr">
                    <a:lnL>
                      <a:noFill/>
                    </a:lnL>
                    <a:lnR>
                      <a:noFill/>
                    </a:lnR>
                    <a:lnT>
                      <a:noFill/>
                    </a:lnT>
                    <a:lnB>
                      <a:noFill/>
                    </a:lnB>
                    <a:noFill/>
                  </a:tcPr>
                </a:tc>
                <a:tc>
                  <a:txBody>
                    <a:bodyPr/>
                    <a:lstStyle/>
                    <a:p>
                      <a:pPr>
                        <a:buNone/>
                      </a:pPr>
                      <a:r>
                        <a:rPr lang="en-US"/>
                        <a:t>Integer</a:t>
                      </a:r>
                    </a:p>
                  </a:txBody>
                  <a:tcPr anchor="ctr">
                    <a:lnL>
                      <a:noFill/>
                    </a:lnL>
                    <a:lnR>
                      <a:noFill/>
                    </a:lnR>
                    <a:lnT>
                      <a:noFill/>
                    </a:lnT>
                    <a:lnB>
                      <a:noFill/>
                    </a:lnB>
                    <a:noFill/>
                  </a:tcPr>
                </a:tc>
                <a:extLst>
                  <a:ext uri="{0D108BD9-81ED-4DB2-BD59-A6C34878D82A}">
                    <a16:rowId xmlns:a16="http://schemas.microsoft.com/office/drawing/2014/main" val="2188484695"/>
                  </a:ext>
                </a:extLst>
              </a:tr>
            </a:tbl>
          </a:graphicData>
        </a:graphic>
      </p:graphicFrame>
      <p:sp>
        <p:nvSpPr>
          <p:cNvPr id="7" name="TextBox 6">
            <a:extLst>
              <a:ext uri="{FF2B5EF4-FFF2-40B4-BE49-F238E27FC236}">
                <a16:creationId xmlns:a16="http://schemas.microsoft.com/office/drawing/2014/main" id="{AF424F7C-1079-E118-4214-29AAAE2C6F40}"/>
              </a:ext>
            </a:extLst>
          </p:cNvPr>
          <p:cNvSpPr txBox="1"/>
          <p:nvPr/>
        </p:nvSpPr>
        <p:spPr>
          <a:xfrm>
            <a:off x="111741" y="2458316"/>
            <a:ext cx="670449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Set </a:t>
            </a:r>
            <a:r>
              <a:rPr lang="en-US" b="1" err="1"/>
              <a:t>EmployeeID</a:t>
            </a:r>
            <a:r>
              <a:rPr lang="en-US"/>
              <a:t> as </a:t>
            </a:r>
            <a:r>
              <a:rPr lang="en-US" b="1"/>
              <a:t>Primary Key</a:t>
            </a:r>
            <a:r>
              <a:rPr lang="en-US"/>
              <a:t>.</a:t>
            </a:r>
          </a:p>
          <a:p>
            <a:pPr marL="285750" indent="-285750">
              <a:buFont typeface="Arial"/>
              <a:buChar char="•"/>
            </a:pPr>
            <a:r>
              <a:rPr lang="en-US"/>
              <a:t>Save the table as </a:t>
            </a:r>
            <a:r>
              <a:rPr lang="en-US" b="1"/>
              <a:t>EMPLOYEE</a:t>
            </a:r>
            <a:r>
              <a:rPr lang="en-US"/>
              <a:t>.</a:t>
            </a:r>
          </a:p>
          <a:p>
            <a:r>
              <a:rPr lang="en-US" b="1" dirty="0"/>
              <a:t>Step 3: Insert Records into EMPLOYEE Table</a:t>
            </a:r>
          </a:p>
          <a:p>
            <a:r>
              <a:rPr lang="en-US" dirty="0"/>
              <a:t>Open the table and insert the following records:</a:t>
            </a:r>
          </a:p>
        </p:txBody>
      </p:sp>
      <p:graphicFrame>
        <p:nvGraphicFramePr>
          <p:cNvPr id="9" name="Table 8">
            <a:extLst>
              <a:ext uri="{FF2B5EF4-FFF2-40B4-BE49-F238E27FC236}">
                <a16:creationId xmlns:a16="http://schemas.microsoft.com/office/drawing/2014/main" id="{32EE5ADB-D359-46B6-352E-CDB44B424787}"/>
              </a:ext>
            </a:extLst>
          </p:cNvPr>
          <p:cNvGraphicFramePr>
            <a:graphicFrameLocks noGrp="1"/>
          </p:cNvGraphicFramePr>
          <p:nvPr>
            <p:extLst>
              <p:ext uri="{D42A27DB-BD31-4B8C-83A1-F6EECF244321}">
                <p14:modId xmlns:p14="http://schemas.microsoft.com/office/powerpoint/2010/main" val="2932912868"/>
              </p:ext>
            </p:extLst>
          </p:nvPr>
        </p:nvGraphicFramePr>
        <p:xfrm>
          <a:off x="0" y="3656258"/>
          <a:ext cx="6858000" cy="2468880"/>
        </p:xfrm>
        <a:graphic>
          <a:graphicData uri="http://schemas.openxmlformats.org/drawingml/2006/table">
            <a:tbl>
              <a:tblPr bandRow="1">
                <a:tableStyleId>{5C22544A-7EE6-4342-B048-85BDC9FD1C3A}</a:tableStyleId>
              </a:tblPr>
              <a:tblGrid>
                <a:gridCol w="1371600">
                  <a:extLst>
                    <a:ext uri="{9D8B030D-6E8A-4147-A177-3AD203B41FA5}">
                      <a16:colId xmlns:a16="http://schemas.microsoft.com/office/drawing/2014/main" val="2149498228"/>
                    </a:ext>
                  </a:extLst>
                </a:gridCol>
                <a:gridCol w="1371600">
                  <a:extLst>
                    <a:ext uri="{9D8B030D-6E8A-4147-A177-3AD203B41FA5}">
                      <a16:colId xmlns:a16="http://schemas.microsoft.com/office/drawing/2014/main" val="1547791042"/>
                    </a:ext>
                  </a:extLst>
                </a:gridCol>
                <a:gridCol w="1371600">
                  <a:extLst>
                    <a:ext uri="{9D8B030D-6E8A-4147-A177-3AD203B41FA5}">
                      <a16:colId xmlns:a16="http://schemas.microsoft.com/office/drawing/2014/main" val="1717000949"/>
                    </a:ext>
                  </a:extLst>
                </a:gridCol>
                <a:gridCol w="1371600">
                  <a:extLst>
                    <a:ext uri="{9D8B030D-6E8A-4147-A177-3AD203B41FA5}">
                      <a16:colId xmlns:a16="http://schemas.microsoft.com/office/drawing/2014/main" val="3521485359"/>
                    </a:ext>
                  </a:extLst>
                </a:gridCol>
                <a:gridCol w="1371600">
                  <a:extLst>
                    <a:ext uri="{9D8B030D-6E8A-4147-A177-3AD203B41FA5}">
                      <a16:colId xmlns:a16="http://schemas.microsoft.com/office/drawing/2014/main" val="3193471769"/>
                    </a:ext>
                  </a:extLst>
                </a:gridCol>
              </a:tblGrid>
              <a:tr h="0">
                <a:tc>
                  <a:txBody>
                    <a:bodyPr/>
                    <a:lstStyle/>
                    <a:p>
                      <a:pPr>
                        <a:buNone/>
                      </a:pPr>
                      <a:r>
                        <a:rPr lang="en-US"/>
                        <a:t>EmployeeID</a:t>
                      </a:r>
                    </a:p>
                  </a:txBody>
                  <a:tcPr anchor="ctr">
                    <a:lnL>
                      <a:noFill/>
                    </a:lnL>
                    <a:lnR>
                      <a:noFill/>
                    </a:lnR>
                    <a:lnT>
                      <a:noFill/>
                    </a:lnT>
                    <a:lnB>
                      <a:noFill/>
                    </a:lnB>
                    <a:noFill/>
                  </a:tcPr>
                </a:tc>
                <a:tc>
                  <a:txBody>
                    <a:bodyPr/>
                    <a:lstStyle/>
                    <a:p>
                      <a:pPr>
                        <a:buNone/>
                      </a:pPr>
                      <a:r>
                        <a:rPr lang="en-US"/>
                        <a:t>FirstName</a:t>
                      </a:r>
                    </a:p>
                  </a:txBody>
                  <a:tcPr anchor="ctr">
                    <a:lnL>
                      <a:noFill/>
                    </a:lnL>
                    <a:lnR>
                      <a:noFill/>
                    </a:lnR>
                    <a:lnT>
                      <a:noFill/>
                    </a:lnT>
                    <a:lnB>
                      <a:noFill/>
                    </a:lnB>
                    <a:noFill/>
                  </a:tcPr>
                </a:tc>
                <a:tc>
                  <a:txBody>
                    <a:bodyPr/>
                    <a:lstStyle/>
                    <a:p>
                      <a:pPr>
                        <a:buNone/>
                      </a:pPr>
                      <a:r>
                        <a:rPr lang="en-US"/>
                        <a:t>LastName</a:t>
                      </a:r>
                    </a:p>
                  </a:txBody>
                  <a:tcPr anchor="ctr">
                    <a:lnL>
                      <a:noFill/>
                    </a:lnL>
                    <a:lnR>
                      <a:noFill/>
                    </a:lnR>
                    <a:lnT>
                      <a:noFill/>
                    </a:lnT>
                    <a:lnB>
                      <a:noFill/>
                    </a:lnB>
                    <a:noFill/>
                  </a:tcPr>
                </a:tc>
                <a:tc>
                  <a:txBody>
                    <a:bodyPr/>
                    <a:lstStyle/>
                    <a:p>
                      <a:pPr>
                        <a:buNone/>
                      </a:pPr>
                      <a:r>
                        <a:rPr lang="en-US"/>
                        <a:t>Department</a:t>
                      </a:r>
                    </a:p>
                  </a:txBody>
                  <a:tcPr anchor="ctr">
                    <a:lnL>
                      <a:noFill/>
                    </a:lnL>
                    <a:lnR>
                      <a:noFill/>
                    </a:lnR>
                    <a:lnT>
                      <a:noFill/>
                    </a:lnT>
                    <a:lnB>
                      <a:noFill/>
                    </a:lnB>
                    <a:noFill/>
                  </a:tcPr>
                </a:tc>
                <a:tc>
                  <a:txBody>
                    <a:bodyPr/>
                    <a:lstStyle/>
                    <a:p>
                      <a:pPr>
                        <a:buNone/>
                      </a:pPr>
                      <a:r>
                        <a:rPr lang="en-US"/>
                        <a:t>Salary</a:t>
                      </a:r>
                    </a:p>
                  </a:txBody>
                  <a:tcPr anchor="ctr">
                    <a:lnL>
                      <a:noFill/>
                    </a:lnL>
                    <a:lnR>
                      <a:noFill/>
                    </a:lnR>
                    <a:lnT>
                      <a:noFill/>
                    </a:lnT>
                    <a:lnB>
                      <a:noFill/>
                    </a:lnB>
                    <a:noFill/>
                  </a:tcPr>
                </a:tc>
                <a:extLst>
                  <a:ext uri="{0D108BD9-81ED-4DB2-BD59-A6C34878D82A}">
                    <a16:rowId xmlns:a16="http://schemas.microsoft.com/office/drawing/2014/main" val="2848687508"/>
                  </a:ext>
                </a:extLst>
              </a:tr>
              <a:tr h="0">
                <a:tc>
                  <a:txBody>
                    <a:bodyPr/>
                    <a:lstStyle/>
                    <a:p>
                      <a:pPr>
                        <a:buNone/>
                      </a:pPr>
                      <a:r>
                        <a:rPr lang="en-US"/>
                        <a:t>1</a:t>
                      </a:r>
                    </a:p>
                  </a:txBody>
                  <a:tcPr anchor="ctr">
                    <a:lnL>
                      <a:noFill/>
                    </a:lnL>
                    <a:lnR>
                      <a:noFill/>
                    </a:lnR>
                    <a:lnT>
                      <a:noFill/>
                    </a:lnT>
                    <a:lnB>
                      <a:noFill/>
                    </a:lnB>
                    <a:noFill/>
                  </a:tcPr>
                </a:tc>
                <a:tc>
                  <a:txBody>
                    <a:bodyPr/>
                    <a:lstStyle/>
                    <a:p>
                      <a:pPr>
                        <a:buNone/>
                      </a:pPr>
                      <a:r>
                        <a:rPr lang="en-US"/>
                        <a:t>Aarav</a:t>
                      </a:r>
                    </a:p>
                  </a:txBody>
                  <a:tcPr anchor="ctr">
                    <a:lnL>
                      <a:noFill/>
                    </a:lnL>
                    <a:lnR>
                      <a:noFill/>
                    </a:lnR>
                    <a:lnT>
                      <a:noFill/>
                    </a:lnT>
                    <a:lnB>
                      <a:noFill/>
                    </a:lnB>
                    <a:noFill/>
                  </a:tcPr>
                </a:tc>
                <a:tc>
                  <a:txBody>
                    <a:bodyPr/>
                    <a:lstStyle/>
                    <a:p>
                      <a:pPr>
                        <a:buNone/>
                      </a:pPr>
                      <a:r>
                        <a:rPr lang="en-US"/>
                        <a:t>Patel</a:t>
                      </a:r>
                    </a:p>
                  </a:txBody>
                  <a:tcPr anchor="ctr">
                    <a:lnL>
                      <a:noFill/>
                    </a:lnL>
                    <a:lnR>
                      <a:noFill/>
                    </a:lnR>
                    <a:lnT>
                      <a:noFill/>
                    </a:lnT>
                    <a:lnB>
                      <a:noFill/>
                    </a:lnB>
                    <a:noFill/>
                  </a:tcPr>
                </a:tc>
                <a:tc>
                  <a:txBody>
                    <a:bodyPr/>
                    <a:lstStyle/>
                    <a:p>
                      <a:pPr>
                        <a:buNone/>
                      </a:pPr>
                      <a:r>
                        <a:rPr lang="en-US"/>
                        <a:t>IT</a:t>
                      </a:r>
                    </a:p>
                  </a:txBody>
                  <a:tcPr anchor="ctr">
                    <a:lnL>
                      <a:noFill/>
                    </a:lnL>
                    <a:lnR>
                      <a:noFill/>
                    </a:lnR>
                    <a:lnT>
                      <a:noFill/>
                    </a:lnT>
                    <a:lnB>
                      <a:noFill/>
                    </a:lnB>
                    <a:noFill/>
                  </a:tcPr>
                </a:tc>
                <a:tc>
                  <a:txBody>
                    <a:bodyPr/>
                    <a:lstStyle/>
                    <a:p>
                      <a:pPr>
                        <a:buNone/>
                      </a:pPr>
                      <a:r>
                        <a:rPr lang="en-US"/>
                        <a:t>60000</a:t>
                      </a:r>
                    </a:p>
                  </a:txBody>
                  <a:tcPr anchor="ctr">
                    <a:lnL>
                      <a:noFill/>
                    </a:lnL>
                    <a:lnR>
                      <a:noFill/>
                    </a:lnR>
                    <a:lnT>
                      <a:noFill/>
                    </a:lnT>
                    <a:lnB>
                      <a:noFill/>
                    </a:lnB>
                    <a:noFill/>
                  </a:tcPr>
                </a:tc>
                <a:extLst>
                  <a:ext uri="{0D108BD9-81ED-4DB2-BD59-A6C34878D82A}">
                    <a16:rowId xmlns:a16="http://schemas.microsoft.com/office/drawing/2014/main" val="1355789203"/>
                  </a:ext>
                </a:extLst>
              </a:tr>
              <a:tr h="0">
                <a:tc>
                  <a:txBody>
                    <a:bodyPr/>
                    <a:lstStyle/>
                    <a:p>
                      <a:pPr>
                        <a:buNone/>
                      </a:pPr>
                      <a:r>
                        <a:rPr lang="en-US"/>
                        <a:t>2</a:t>
                      </a:r>
                    </a:p>
                  </a:txBody>
                  <a:tcPr anchor="ctr">
                    <a:lnL>
                      <a:noFill/>
                    </a:lnL>
                    <a:lnR>
                      <a:noFill/>
                    </a:lnR>
                    <a:lnT>
                      <a:noFill/>
                    </a:lnT>
                    <a:lnB>
                      <a:noFill/>
                    </a:lnB>
                    <a:noFill/>
                  </a:tcPr>
                </a:tc>
                <a:tc>
                  <a:txBody>
                    <a:bodyPr/>
                    <a:lstStyle/>
                    <a:p>
                      <a:pPr>
                        <a:buNone/>
                      </a:pPr>
                      <a:r>
                        <a:rPr lang="en-US"/>
                        <a:t>Riya</a:t>
                      </a:r>
                    </a:p>
                  </a:txBody>
                  <a:tcPr anchor="ctr">
                    <a:lnL>
                      <a:noFill/>
                    </a:lnL>
                    <a:lnR>
                      <a:noFill/>
                    </a:lnR>
                    <a:lnT>
                      <a:noFill/>
                    </a:lnT>
                    <a:lnB>
                      <a:noFill/>
                    </a:lnB>
                    <a:noFill/>
                  </a:tcPr>
                </a:tc>
                <a:tc>
                  <a:txBody>
                    <a:bodyPr/>
                    <a:lstStyle/>
                    <a:p>
                      <a:pPr>
                        <a:buNone/>
                      </a:pPr>
                      <a:r>
                        <a:rPr lang="en-US"/>
                        <a:t>Sharma</a:t>
                      </a:r>
                    </a:p>
                  </a:txBody>
                  <a:tcPr anchor="ctr">
                    <a:lnL>
                      <a:noFill/>
                    </a:lnL>
                    <a:lnR>
                      <a:noFill/>
                    </a:lnR>
                    <a:lnT>
                      <a:noFill/>
                    </a:lnT>
                    <a:lnB>
                      <a:noFill/>
                    </a:lnB>
                    <a:noFill/>
                  </a:tcPr>
                </a:tc>
                <a:tc>
                  <a:txBody>
                    <a:bodyPr/>
                    <a:lstStyle/>
                    <a:p>
                      <a:pPr>
                        <a:buNone/>
                      </a:pPr>
                      <a:r>
                        <a:rPr lang="en-US"/>
                        <a:t>HR</a:t>
                      </a:r>
                    </a:p>
                  </a:txBody>
                  <a:tcPr anchor="ctr">
                    <a:lnL>
                      <a:noFill/>
                    </a:lnL>
                    <a:lnR>
                      <a:noFill/>
                    </a:lnR>
                    <a:lnT>
                      <a:noFill/>
                    </a:lnT>
                    <a:lnB>
                      <a:noFill/>
                    </a:lnB>
                    <a:noFill/>
                  </a:tcPr>
                </a:tc>
                <a:tc>
                  <a:txBody>
                    <a:bodyPr/>
                    <a:lstStyle/>
                    <a:p>
                      <a:pPr>
                        <a:buNone/>
                      </a:pPr>
                      <a:r>
                        <a:rPr lang="en-US"/>
                        <a:t>55000</a:t>
                      </a:r>
                    </a:p>
                  </a:txBody>
                  <a:tcPr anchor="ctr">
                    <a:lnL>
                      <a:noFill/>
                    </a:lnL>
                    <a:lnR>
                      <a:noFill/>
                    </a:lnR>
                    <a:lnT>
                      <a:noFill/>
                    </a:lnT>
                    <a:lnB>
                      <a:noFill/>
                    </a:lnB>
                    <a:noFill/>
                  </a:tcPr>
                </a:tc>
                <a:extLst>
                  <a:ext uri="{0D108BD9-81ED-4DB2-BD59-A6C34878D82A}">
                    <a16:rowId xmlns:a16="http://schemas.microsoft.com/office/drawing/2014/main" val="661208973"/>
                  </a:ext>
                </a:extLst>
              </a:tr>
              <a:tr h="0">
                <a:tc>
                  <a:txBody>
                    <a:bodyPr/>
                    <a:lstStyle/>
                    <a:p>
                      <a:pPr>
                        <a:buNone/>
                      </a:pPr>
                      <a:r>
                        <a:rPr lang="en-US"/>
                        <a:t>3</a:t>
                      </a:r>
                    </a:p>
                  </a:txBody>
                  <a:tcPr anchor="ctr">
                    <a:lnL>
                      <a:noFill/>
                    </a:lnL>
                    <a:lnR>
                      <a:noFill/>
                    </a:lnR>
                    <a:lnT>
                      <a:noFill/>
                    </a:lnT>
                    <a:lnB>
                      <a:noFill/>
                    </a:lnB>
                    <a:noFill/>
                  </a:tcPr>
                </a:tc>
                <a:tc>
                  <a:txBody>
                    <a:bodyPr/>
                    <a:lstStyle/>
                    <a:p>
                      <a:pPr>
                        <a:buNone/>
                      </a:pPr>
                      <a:r>
                        <a:rPr lang="en-US"/>
                        <a:t>Kabir</a:t>
                      </a:r>
                    </a:p>
                  </a:txBody>
                  <a:tcPr anchor="ctr">
                    <a:lnL>
                      <a:noFill/>
                    </a:lnL>
                    <a:lnR>
                      <a:noFill/>
                    </a:lnR>
                    <a:lnT>
                      <a:noFill/>
                    </a:lnT>
                    <a:lnB>
                      <a:noFill/>
                    </a:lnB>
                    <a:noFill/>
                  </a:tcPr>
                </a:tc>
                <a:tc>
                  <a:txBody>
                    <a:bodyPr/>
                    <a:lstStyle/>
                    <a:p>
                      <a:pPr>
                        <a:buNone/>
                      </a:pPr>
                      <a:r>
                        <a:rPr lang="en-US"/>
                        <a:t>Gupta</a:t>
                      </a:r>
                    </a:p>
                  </a:txBody>
                  <a:tcPr anchor="ctr">
                    <a:lnL>
                      <a:noFill/>
                    </a:lnL>
                    <a:lnR>
                      <a:noFill/>
                    </a:lnR>
                    <a:lnT>
                      <a:noFill/>
                    </a:lnT>
                    <a:lnB>
                      <a:noFill/>
                    </a:lnB>
                    <a:noFill/>
                  </a:tcPr>
                </a:tc>
                <a:tc>
                  <a:txBody>
                    <a:bodyPr/>
                    <a:lstStyle/>
                    <a:p>
                      <a:pPr>
                        <a:buNone/>
                      </a:pPr>
                      <a:r>
                        <a:rPr lang="en-US"/>
                        <a:t>Sales</a:t>
                      </a:r>
                    </a:p>
                  </a:txBody>
                  <a:tcPr anchor="ctr">
                    <a:lnL>
                      <a:noFill/>
                    </a:lnL>
                    <a:lnR>
                      <a:noFill/>
                    </a:lnR>
                    <a:lnT>
                      <a:noFill/>
                    </a:lnT>
                    <a:lnB>
                      <a:noFill/>
                    </a:lnB>
                    <a:noFill/>
                  </a:tcPr>
                </a:tc>
                <a:tc>
                  <a:txBody>
                    <a:bodyPr/>
                    <a:lstStyle/>
                    <a:p>
                      <a:pPr>
                        <a:buNone/>
                      </a:pPr>
                      <a:r>
                        <a:rPr lang="en-US"/>
                        <a:t>62000</a:t>
                      </a:r>
                    </a:p>
                  </a:txBody>
                  <a:tcPr anchor="ctr">
                    <a:lnL>
                      <a:noFill/>
                    </a:lnL>
                    <a:lnR>
                      <a:noFill/>
                    </a:lnR>
                    <a:lnT>
                      <a:noFill/>
                    </a:lnT>
                    <a:lnB>
                      <a:noFill/>
                    </a:lnB>
                    <a:noFill/>
                  </a:tcPr>
                </a:tc>
                <a:extLst>
                  <a:ext uri="{0D108BD9-81ED-4DB2-BD59-A6C34878D82A}">
                    <a16:rowId xmlns:a16="http://schemas.microsoft.com/office/drawing/2014/main" val="3666389305"/>
                  </a:ext>
                </a:extLst>
              </a:tr>
              <a:tr h="0">
                <a:tc>
                  <a:txBody>
                    <a:bodyPr/>
                    <a:lstStyle/>
                    <a:p>
                      <a:pPr>
                        <a:buNone/>
                      </a:pPr>
                      <a:r>
                        <a:rPr lang="en-US"/>
                        <a:t>4</a:t>
                      </a:r>
                    </a:p>
                  </a:txBody>
                  <a:tcPr anchor="ctr">
                    <a:lnL>
                      <a:noFill/>
                    </a:lnL>
                    <a:lnR>
                      <a:noFill/>
                    </a:lnR>
                    <a:lnT>
                      <a:noFill/>
                    </a:lnT>
                    <a:lnB>
                      <a:noFill/>
                    </a:lnB>
                    <a:noFill/>
                  </a:tcPr>
                </a:tc>
                <a:tc>
                  <a:txBody>
                    <a:bodyPr/>
                    <a:lstStyle/>
                    <a:p>
                      <a:pPr>
                        <a:buNone/>
                      </a:pPr>
                      <a:r>
                        <a:rPr lang="en-US"/>
                        <a:t>Ananya</a:t>
                      </a:r>
                    </a:p>
                  </a:txBody>
                  <a:tcPr anchor="ctr">
                    <a:lnL>
                      <a:noFill/>
                    </a:lnL>
                    <a:lnR>
                      <a:noFill/>
                    </a:lnR>
                    <a:lnT>
                      <a:noFill/>
                    </a:lnT>
                    <a:lnB>
                      <a:noFill/>
                    </a:lnB>
                    <a:noFill/>
                  </a:tcPr>
                </a:tc>
                <a:tc>
                  <a:txBody>
                    <a:bodyPr/>
                    <a:lstStyle/>
                    <a:p>
                      <a:pPr>
                        <a:buNone/>
                      </a:pPr>
                      <a:r>
                        <a:rPr lang="en-US"/>
                        <a:t>Reddy</a:t>
                      </a:r>
                    </a:p>
                  </a:txBody>
                  <a:tcPr anchor="ctr">
                    <a:lnL>
                      <a:noFill/>
                    </a:lnL>
                    <a:lnR>
                      <a:noFill/>
                    </a:lnR>
                    <a:lnT>
                      <a:noFill/>
                    </a:lnT>
                    <a:lnB>
                      <a:noFill/>
                    </a:lnB>
                    <a:noFill/>
                  </a:tcPr>
                </a:tc>
                <a:tc>
                  <a:txBody>
                    <a:bodyPr/>
                    <a:lstStyle/>
                    <a:p>
                      <a:pPr>
                        <a:buNone/>
                      </a:pPr>
                      <a:r>
                        <a:rPr lang="en-US"/>
                        <a:t>IT</a:t>
                      </a:r>
                    </a:p>
                  </a:txBody>
                  <a:tcPr anchor="ctr">
                    <a:lnL>
                      <a:noFill/>
                    </a:lnL>
                    <a:lnR>
                      <a:noFill/>
                    </a:lnR>
                    <a:lnT>
                      <a:noFill/>
                    </a:lnT>
                    <a:lnB>
                      <a:noFill/>
                    </a:lnB>
                    <a:noFill/>
                  </a:tcPr>
                </a:tc>
                <a:tc>
                  <a:txBody>
                    <a:bodyPr/>
                    <a:lstStyle/>
                    <a:p>
                      <a:pPr>
                        <a:buNone/>
                      </a:pPr>
                      <a:r>
                        <a:rPr lang="en-US"/>
                        <a:t>58000</a:t>
                      </a:r>
                    </a:p>
                  </a:txBody>
                  <a:tcPr anchor="ctr">
                    <a:lnL>
                      <a:noFill/>
                    </a:lnL>
                    <a:lnR>
                      <a:noFill/>
                    </a:lnR>
                    <a:lnT>
                      <a:noFill/>
                    </a:lnT>
                    <a:lnB>
                      <a:noFill/>
                    </a:lnB>
                    <a:noFill/>
                  </a:tcPr>
                </a:tc>
                <a:extLst>
                  <a:ext uri="{0D108BD9-81ED-4DB2-BD59-A6C34878D82A}">
                    <a16:rowId xmlns:a16="http://schemas.microsoft.com/office/drawing/2014/main" val="272259936"/>
                  </a:ext>
                </a:extLst>
              </a:tr>
              <a:tr h="0">
                <a:tc>
                  <a:txBody>
                    <a:bodyPr/>
                    <a:lstStyle/>
                    <a:p>
                      <a:pPr>
                        <a:buNone/>
                      </a:pPr>
                      <a:r>
                        <a:rPr lang="en-US"/>
                        <a:t>5</a:t>
                      </a:r>
                    </a:p>
                  </a:txBody>
                  <a:tcPr anchor="ctr">
                    <a:lnL>
                      <a:noFill/>
                    </a:lnL>
                    <a:lnR>
                      <a:noFill/>
                    </a:lnR>
                    <a:lnT>
                      <a:noFill/>
                    </a:lnT>
                    <a:lnB>
                      <a:noFill/>
                    </a:lnB>
                    <a:noFill/>
                  </a:tcPr>
                </a:tc>
                <a:tc>
                  <a:txBody>
                    <a:bodyPr/>
                    <a:lstStyle/>
                    <a:p>
                      <a:pPr>
                        <a:buNone/>
                      </a:pPr>
                      <a:r>
                        <a:rPr lang="en-US"/>
                        <a:t>Advik</a:t>
                      </a:r>
                    </a:p>
                  </a:txBody>
                  <a:tcPr anchor="ctr">
                    <a:lnL>
                      <a:noFill/>
                    </a:lnL>
                    <a:lnR>
                      <a:noFill/>
                    </a:lnR>
                    <a:lnT>
                      <a:noFill/>
                    </a:lnT>
                    <a:lnB>
                      <a:noFill/>
                    </a:lnB>
                    <a:noFill/>
                  </a:tcPr>
                </a:tc>
                <a:tc>
                  <a:txBody>
                    <a:bodyPr/>
                    <a:lstStyle/>
                    <a:p>
                      <a:pPr>
                        <a:buNone/>
                      </a:pPr>
                      <a:r>
                        <a:rPr lang="en-US"/>
                        <a:t>Joshi</a:t>
                      </a:r>
                    </a:p>
                  </a:txBody>
                  <a:tcPr anchor="ctr">
                    <a:lnL>
                      <a:noFill/>
                    </a:lnL>
                    <a:lnR>
                      <a:noFill/>
                    </a:lnR>
                    <a:lnT>
                      <a:noFill/>
                    </a:lnT>
                    <a:lnB>
                      <a:noFill/>
                    </a:lnB>
                    <a:noFill/>
                  </a:tcPr>
                </a:tc>
                <a:tc>
                  <a:txBody>
                    <a:bodyPr/>
                    <a:lstStyle/>
                    <a:p>
                      <a:pPr>
                        <a:buNone/>
                      </a:pPr>
                      <a:r>
                        <a:rPr lang="en-US"/>
                        <a:t>Sales</a:t>
                      </a:r>
                    </a:p>
                  </a:txBody>
                  <a:tcPr anchor="ctr">
                    <a:lnL>
                      <a:noFill/>
                    </a:lnL>
                    <a:lnR>
                      <a:noFill/>
                    </a:lnR>
                    <a:lnT>
                      <a:noFill/>
                    </a:lnT>
                    <a:lnB>
                      <a:noFill/>
                    </a:lnB>
                    <a:noFill/>
                  </a:tcPr>
                </a:tc>
                <a:tc>
                  <a:txBody>
                    <a:bodyPr/>
                    <a:lstStyle/>
                    <a:p>
                      <a:pPr>
                        <a:buNone/>
                      </a:pPr>
                      <a:r>
                        <a:rPr lang="en-US"/>
                        <a:t>60000</a:t>
                      </a:r>
                    </a:p>
                  </a:txBody>
                  <a:tcPr anchor="ctr">
                    <a:lnL>
                      <a:noFill/>
                    </a:lnL>
                    <a:lnR>
                      <a:noFill/>
                    </a:lnR>
                    <a:lnT>
                      <a:noFill/>
                    </a:lnT>
                    <a:lnB>
                      <a:noFill/>
                    </a:lnB>
                    <a:noFill/>
                  </a:tcPr>
                </a:tc>
                <a:extLst>
                  <a:ext uri="{0D108BD9-81ED-4DB2-BD59-A6C34878D82A}">
                    <a16:rowId xmlns:a16="http://schemas.microsoft.com/office/drawing/2014/main" val="1731378526"/>
                  </a:ext>
                </a:extLst>
              </a:tr>
            </a:tbl>
          </a:graphicData>
        </a:graphic>
      </p:graphicFrame>
      <p:sp>
        <p:nvSpPr>
          <p:cNvPr id="10" name="TextBox 9">
            <a:extLst>
              <a:ext uri="{FF2B5EF4-FFF2-40B4-BE49-F238E27FC236}">
                <a16:creationId xmlns:a16="http://schemas.microsoft.com/office/drawing/2014/main" id="{FEE29945-C6B2-EFAB-C2D8-86D4B9C463B0}"/>
              </a:ext>
            </a:extLst>
          </p:cNvPr>
          <p:cNvSpPr txBox="1"/>
          <p:nvPr/>
        </p:nvSpPr>
        <p:spPr>
          <a:xfrm>
            <a:off x="37247" y="6332025"/>
            <a:ext cx="664862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Save and close the table.</a:t>
            </a:r>
          </a:p>
          <a:p>
            <a:r>
              <a:rPr lang="en-US" b="1" dirty="0"/>
              <a:t>Step 4: Create Report Using Wizard</a:t>
            </a:r>
          </a:p>
          <a:p>
            <a:pPr marL="228600" indent="-228600">
              <a:buFont typeface="Arial"/>
              <a:buChar char="•"/>
            </a:pPr>
            <a:r>
              <a:rPr lang="en-US" dirty="0"/>
              <a:t>Click on </a:t>
            </a:r>
            <a:r>
              <a:rPr lang="en-US" b="1" dirty="0"/>
              <a:t>Reports</a:t>
            </a:r>
            <a:r>
              <a:rPr lang="en-US" dirty="0"/>
              <a:t> → </a:t>
            </a:r>
            <a:r>
              <a:rPr lang="en-US" b="1" dirty="0"/>
              <a:t>Use Wizard to Create Report</a:t>
            </a:r>
            <a:r>
              <a:rPr lang="en-US" dirty="0"/>
              <a:t>.</a:t>
            </a:r>
          </a:p>
          <a:p>
            <a:pPr marL="228600" indent="-228600">
              <a:buFont typeface="Arial"/>
              <a:buChar char="•"/>
            </a:pPr>
            <a:r>
              <a:rPr lang="en-US" dirty="0"/>
              <a:t>Select table </a:t>
            </a:r>
            <a:r>
              <a:rPr lang="en-US" b="1" dirty="0"/>
              <a:t>EMPLOYEE</a:t>
            </a:r>
            <a:r>
              <a:rPr lang="en-US" dirty="0"/>
              <a:t>.</a:t>
            </a:r>
          </a:p>
          <a:p>
            <a:pPr marL="228600" indent="-228600">
              <a:buFont typeface="Arial"/>
              <a:buChar char="•"/>
            </a:pPr>
            <a:r>
              <a:rPr lang="en-US" dirty="0"/>
              <a:t>Move all fields to the right:</a:t>
            </a:r>
          </a:p>
          <a:p>
            <a:pPr marL="285750" lvl="1" indent="-285750">
              <a:buFont typeface="Arial"/>
              <a:buChar char="•"/>
            </a:pPr>
            <a:r>
              <a:rPr lang="en-US" err="1"/>
              <a:t>EmployeeID</a:t>
            </a:r>
            <a:endParaRPr lang="en-US"/>
          </a:p>
          <a:p>
            <a:pPr marL="285750" lvl="1" indent="-285750">
              <a:buFont typeface="Arial"/>
              <a:buChar char="•"/>
            </a:pPr>
            <a:r>
              <a:rPr lang="en-US" dirty="0"/>
              <a:t>FirstName</a:t>
            </a:r>
          </a:p>
          <a:p>
            <a:pPr marL="285750" lvl="1" indent="-285750">
              <a:buFont typeface="Arial"/>
              <a:buChar char="•"/>
            </a:pPr>
            <a:r>
              <a:rPr lang="en-US" dirty="0"/>
              <a:t>LastName</a:t>
            </a:r>
          </a:p>
          <a:p>
            <a:pPr marL="285750" lvl="1" indent="-285750">
              <a:buFont typeface="Arial"/>
              <a:buChar char="•"/>
            </a:pPr>
            <a:r>
              <a:rPr lang="en-US" dirty="0"/>
              <a:t>Department</a:t>
            </a:r>
          </a:p>
          <a:p>
            <a:pPr marL="285750" lvl="1" indent="-285750">
              <a:buFont typeface="Arial"/>
              <a:buChar char="•"/>
            </a:pPr>
            <a:r>
              <a:rPr lang="en-US" dirty="0"/>
              <a:t>Salary</a:t>
            </a:r>
          </a:p>
          <a:p>
            <a:pPr marL="285750" indent="-285750">
              <a:buFont typeface="Arial"/>
              <a:buChar char="•"/>
            </a:pPr>
            <a:r>
              <a:rPr lang="en-US" dirty="0"/>
              <a:t>Click </a:t>
            </a:r>
            <a:r>
              <a:rPr lang="en-US" b="1" dirty="0"/>
              <a:t>Next</a:t>
            </a:r>
            <a:r>
              <a:rPr lang="en-US" dirty="0"/>
              <a:t>.</a:t>
            </a:r>
          </a:p>
          <a:p>
            <a:pPr marL="285750" indent="-285750">
              <a:buFont typeface="Arial"/>
              <a:buChar char="•"/>
            </a:pPr>
            <a:r>
              <a:rPr lang="en-US" dirty="0"/>
              <a:t>No grouping → </a:t>
            </a:r>
            <a:r>
              <a:rPr lang="en-US" b="1" dirty="0"/>
              <a:t>Next</a:t>
            </a:r>
            <a:r>
              <a:rPr lang="en-US" dirty="0"/>
              <a:t>.</a:t>
            </a:r>
          </a:p>
        </p:txBody>
      </p:sp>
    </p:spTree>
    <p:extLst>
      <p:ext uri="{BB962C8B-B14F-4D97-AF65-F5344CB8AC3E}">
        <p14:creationId xmlns:p14="http://schemas.microsoft.com/office/powerpoint/2010/main" val="27863640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9D612E-6F27-4B07-AC69-ECDA80468055}"/>
              </a:ext>
            </a:extLst>
          </p:cNvPr>
          <p:cNvSpPr txBox="1"/>
          <p:nvPr/>
        </p:nvSpPr>
        <p:spPr>
          <a:xfrm>
            <a:off x="55870" y="18623"/>
            <a:ext cx="6760368" cy="95102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Sorting not required → </a:t>
            </a:r>
            <a:r>
              <a:rPr lang="en-US" b="1" dirty="0"/>
              <a:t>Next</a:t>
            </a:r>
            <a:r>
              <a:rPr lang="en-US" dirty="0"/>
              <a:t>.</a:t>
            </a:r>
            <a:endParaRPr lang="en-US"/>
          </a:p>
          <a:p>
            <a:pPr marL="285750" indent="-285750">
              <a:buFont typeface="Arial"/>
              <a:buChar char="•"/>
            </a:pPr>
            <a:r>
              <a:rPr lang="en-US" dirty="0"/>
              <a:t>Select layout </a:t>
            </a:r>
            <a:r>
              <a:rPr lang="en-US" b="1" dirty="0"/>
              <a:t>Tabular</a:t>
            </a:r>
            <a:r>
              <a:rPr lang="en-US" dirty="0"/>
              <a:t>.</a:t>
            </a:r>
          </a:p>
          <a:p>
            <a:pPr marL="285750" indent="-285750">
              <a:buFont typeface="Arial"/>
              <a:buChar char="•"/>
            </a:pPr>
            <a:r>
              <a:rPr lang="en-US" dirty="0"/>
              <a:t>Orientation </a:t>
            </a:r>
            <a:r>
              <a:rPr lang="en-US" b="1" dirty="0"/>
              <a:t>Portrait</a:t>
            </a:r>
            <a:r>
              <a:rPr lang="en-US" dirty="0"/>
              <a:t>.</a:t>
            </a:r>
          </a:p>
          <a:p>
            <a:pPr marL="285750" indent="-285750">
              <a:buFont typeface="Arial"/>
              <a:buChar char="•"/>
            </a:pPr>
            <a:r>
              <a:rPr lang="en-US" dirty="0"/>
              <a:t>Click </a:t>
            </a:r>
            <a:r>
              <a:rPr lang="en-US" b="1" dirty="0"/>
              <a:t>Finish</a:t>
            </a:r>
            <a:r>
              <a:rPr lang="en-US" dirty="0"/>
              <a:t>.</a:t>
            </a:r>
          </a:p>
          <a:p>
            <a:pPr marL="285750" indent="-285750">
              <a:buFont typeface="Arial"/>
              <a:buChar char="•"/>
            </a:pPr>
            <a:r>
              <a:rPr lang="en-US" dirty="0"/>
              <a:t>Save report as </a:t>
            </a:r>
            <a:r>
              <a:rPr lang="en-US" b="1" dirty="0"/>
              <a:t>EMPLOYEE_REPORT</a:t>
            </a:r>
            <a:r>
              <a:rPr lang="en-US" dirty="0"/>
              <a:t>.</a:t>
            </a:r>
          </a:p>
          <a:p>
            <a:r>
              <a:rPr lang="en-US" b="1" dirty="0"/>
              <a:t>Step 5: Open Report in Design View</a:t>
            </a:r>
            <a:endParaRPr lang="en-US"/>
          </a:p>
          <a:p>
            <a:pPr marL="228600" indent="-228600">
              <a:buFont typeface="Arial"/>
              <a:buChar char="•"/>
            </a:pPr>
            <a:r>
              <a:rPr lang="en-US" dirty="0"/>
              <a:t>Right-click on </a:t>
            </a:r>
            <a:r>
              <a:rPr lang="en-US" b="1" dirty="0"/>
              <a:t>EMPLOYEE_REPORT</a:t>
            </a:r>
            <a:r>
              <a:rPr lang="en-US" dirty="0"/>
              <a:t>.</a:t>
            </a:r>
          </a:p>
          <a:p>
            <a:pPr marL="228600" indent="-228600">
              <a:buFont typeface="Arial"/>
              <a:buChar char="•"/>
            </a:pPr>
            <a:r>
              <a:rPr lang="en-US" dirty="0"/>
              <a:t>Select </a:t>
            </a:r>
            <a:r>
              <a:rPr lang="en-US" b="1" dirty="0"/>
              <a:t>Edit</a:t>
            </a:r>
            <a:r>
              <a:rPr lang="en-US" dirty="0"/>
              <a:t>.</a:t>
            </a:r>
          </a:p>
          <a:p>
            <a:r>
              <a:rPr lang="en-US" b="1" dirty="0"/>
              <a:t>Step 6: Format the Report</a:t>
            </a:r>
            <a:endParaRPr lang="en-US"/>
          </a:p>
          <a:p>
            <a:pPr marL="228600" indent="-228600">
              <a:buFont typeface="Arial"/>
              <a:buChar char="•"/>
            </a:pPr>
            <a:r>
              <a:rPr lang="en-US" dirty="0"/>
              <a:t>Increase font size of field labels.</a:t>
            </a:r>
          </a:p>
          <a:p>
            <a:pPr marL="228600" indent="-228600">
              <a:buFont typeface="Arial"/>
              <a:buChar char="•"/>
            </a:pPr>
            <a:r>
              <a:rPr lang="en-US" dirty="0"/>
              <a:t>Make field names </a:t>
            </a:r>
            <a:r>
              <a:rPr lang="en-US" b="1" dirty="0"/>
              <a:t>Bold</a:t>
            </a:r>
            <a:r>
              <a:rPr lang="en-US" dirty="0"/>
              <a:t>.</a:t>
            </a:r>
          </a:p>
          <a:p>
            <a:pPr marL="228600" indent="-228600">
              <a:buFont typeface="Arial"/>
              <a:buChar char="•"/>
            </a:pPr>
            <a:r>
              <a:rPr lang="en-US" dirty="0"/>
              <a:t>Align text properly in </a:t>
            </a:r>
            <a:r>
              <a:rPr lang="en-US" b="1" dirty="0"/>
              <a:t>Detail section</a:t>
            </a:r>
            <a:r>
              <a:rPr lang="en-US" dirty="0"/>
              <a:t>.</a:t>
            </a:r>
          </a:p>
          <a:p>
            <a:pPr marL="228600" indent="-228600">
              <a:buFont typeface="Arial"/>
              <a:buChar char="•"/>
            </a:pPr>
            <a:r>
              <a:rPr lang="en-US" dirty="0"/>
              <a:t>Insert logo image in </a:t>
            </a:r>
            <a:r>
              <a:rPr lang="en-US" b="1" dirty="0"/>
              <a:t>Page Header</a:t>
            </a:r>
            <a:r>
              <a:rPr lang="en-US" dirty="0"/>
              <a:t> (as shown).</a:t>
            </a:r>
          </a:p>
          <a:p>
            <a:r>
              <a:rPr lang="en-US" b="1" dirty="0"/>
              <a:t>Step 7: Add Page Number in Footer</a:t>
            </a:r>
            <a:endParaRPr lang="en-US" dirty="0"/>
          </a:p>
          <a:p>
            <a:pPr marL="228600" indent="-228600">
              <a:buFont typeface="Arial"/>
              <a:buChar char="•"/>
            </a:pPr>
            <a:r>
              <a:rPr lang="en-US" dirty="0"/>
              <a:t>Click on </a:t>
            </a:r>
            <a:r>
              <a:rPr lang="en-US" b="1" dirty="0"/>
              <a:t>Page Footer</a:t>
            </a:r>
            <a:r>
              <a:rPr lang="en-US" dirty="0"/>
              <a:t> section.</a:t>
            </a:r>
          </a:p>
          <a:p>
            <a:pPr marL="228600" indent="-228600">
              <a:buFont typeface="Arial"/>
              <a:buChar char="•"/>
            </a:pPr>
            <a:r>
              <a:rPr lang="en-US" dirty="0"/>
              <a:t>Insert a </a:t>
            </a:r>
            <a:r>
              <a:rPr lang="en-US" b="1" dirty="0"/>
              <a:t>Label Field</a:t>
            </a:r>
            <a:r>
              <a:rPr lang="en-US" dirty="0"/>
              <a:t>.</a:t>
            </a:r>
          </a:p>
          <a:p>
            <a:pPr marL="228600" indent="-228600">
              <a:buFont typeface="Arial"/>
              <a:buChar char="•"/>
            </a:pPr>
            <a:r>
              <a:rPr lang="en-US" dirty="0"/>
              <a:t>Type the following expression:</a:t>
            </a:r>
          </a:p>
          <a:p>
            <a:r>
              <a:rPr lang="en-US" dirty="0"/>
              <a:t>="Page " &amp; </a:t>
            </a:r>
            <a:r>
              <a:rPr lang="en-US" dirty="0" err="1"/>
              <a:t>PageNum</a:t>
            </a:r>
            <a:r>
              <a:rPr lang="en-US" dirty="0"/>
              <a:t> </a:t>
            </a:r>
          </a:p>
          <a:p>
            <a:pPr marL="228600" indent="-228600">
              <a:buFont typeface="Arial"/>
              <a:buChar char="•"/>
            </a:pPr>
            <a:r>
              <a:rPr lang="en-US" dirty="0"/>
              <a:t>Align it to the center.</a:t>
            </a:r>
          </a:p>
          <a:p>
            <a:r>
              <a:rPr lang="en-US" b="1"/>
              <a:t>Step 8: Save and View Report</a:t>
            </a:r>
            <a:endParaRPr lang="en-US"/>
          </a:p>
          <a:p>
            <a:pPr marL="285750" indent="-285750">
              <a:buFont typeface="Arial"/>
              <a:buChar char="•"/>
            </a:pPr>
            <a:r>
              <a:rPr lang="en-US" dirty="0">
                <a:ea typeface="+mn-lt"/>
                <a:cs typeface="+mn-lt"/>
              </a:rPr>
              <a:t>Save the report.</a:t>
            </a:r>
            <a:endParaRPr lang="en-US"/>
          </a:p>
          <a:p>
            <a:pPr marL="285750" indent="-285750">
              <a:buFont typeface="Arial"/>
              <a:buChar char="•"/>
            </a:pPr>
            <a:r>
              <a:rPr lang="en-US" dirty="0">
                <a:ea typeface="+mn-lt"/>
                <a:cs typeface="+mn-lt"/>
              </a:rPr>
              <a:t>Click </a:t>
            </a:r>
            <a:r>
              <a:rPr lang="en-US" b="1" dirty="0">
                <a:ea typeface="+mn-lt"/>
                <a:cs typeface="+mn-lt"/>
              </a:rPr>
              <a:t>View Report</a:t>
            </a:r>
            <a:r>
              <a:rPr lang="en-US" dirty="0">
                <a:ea typeface="+mn-lt"/>
                <a:cs typeface="+mn-lt"/>
              </a:rPr>
              <a:t>.</a:t>
            </a:r>
            <a:endParaRPr lang="en-US"/>
          </a:p>
          <a:p>
            <a:pPr marL="285750" indent="-285750">
              <a:buFont typeface="Arial"/>
              <a:buChar char="•"/>
            </a:pPr>
            <a:r>
              <a:rPr lang="en-US" dirty="0">
                <a:ea typeface="+mn-lt"/>
                <a:cs typeface="+mn-lt"/>
              </a:rPr>
              <a:t>Verify:</a:t>
            </a:r>
            <a:endParaRPr lang="en-US"/>
          </a:p>
          <a:p>
            <a:pPr marL="742950" lvl="1" indent="-285750">
              <a:buFont typeface="Arial"/>
              <a:buChar char="•"/>
            </a:pPr>
            <a:r>
              <a:rPr lang="en-US" dirty="0">
                <a:ea typeface="+mn-lt"/>
                <a:cs typeface="+mn-lt"/>
              </a:rPr>
              <a:t>All employee records are shown.</a:t>
            </a:r>
            <a:endParaRPr lang="en-US"/>
          </a:p>
          <a:p>
            <a:pPr marL="742950" lvl="1" indent="-285750">
              <a:buFont typeface="Arial"/>
              <a:buChar char="•"/>
            </a:pPr>
            <a:r>
              <a:rPr lang="en-US" dirty="0">
                <a:ea typeface="+mn-lt"/>
                <a:cs typeface="+mn-lt"/>
              </a:rPr>
              <a:t>Formatting is correct.</a:t>
            </a:r>
            <a:endParaRPr lang="en-US"/>
          </a:p>
          <a:p>
            <a:pPr marL="742950" lvl="1" indent="-285750">
              <a:buFont typeface="Arial"/>
              <a:buChar char="•"/>
            </a:pPr>
            <a:r>
              <a:rPr lang="en-US">
                <a:ea typeface="+mn-lt"/>
                <a:cs typeface="+mn-lt"/>
              </a:rPr>
              <a:t>Page number appears at the bottom.</a:t>
            </a:r>
            <a:br>
              <a:rPr lang="en-US" dirty="0"/>
            </a:br>
            <a:endParaRPr lang="en-US"/>
          </a:p>
          <a:p>
            <a:pPr lvl="1"/>
            <a:r>
              <a:rPr lang="en-US" dirty="0"/>
              <a:t> </a:t>
            </a:r>
            <a:r>
              <a:rPr lang="en-US" b="1" dirty="0"/>
              <a:t>Final Output</a:t>
            </a:r>
            <a:endParaRPr lang="en-US" dirty="0"/>
          </a:p>
          <a:p>
            <a:pPr marL="285750" indent="-285750">
              <a:buFont typeface="Arial"/>
              <a:buChar char="•"/>
            </a:pPr>
            <a:r>
              <a:rPr lang="en-US" dirty="0">
                <a:ea typeface="+mn-lt"/>
                <a:cs typeface="+mn-lt"/>
              </a:rPr>
              <a:t>A properly formatted </a:t>
            </a:r>
            <a:r>
              <a:rPr lang="en-US" b="1" dirty="0">
                <a:ea typeface="+mn-lt"/>
                <a:cs typeface="+mn-lt"/>
              </a:rPr>
              <a:t>Employee Report</a:t>
            </a:r>
            <a:endParaRPr lang="en-US"/>
          </a:p>
          <a:p>
            <a:pPr marL="285750" indent="-285750">
              <a:buFont typeface="Arial"/>
              <a:buChar char="•"/>
            </a:pPr>
            <a:r>
              <a:rPr lang="en-US" dirty="0">
                <a:ea typeface="+mn-lt"/>
                <a:cs typeface="+mn-lt"/>
              </a:rPr>
              <a:t>Uses </a:t>
            </a:r>
            <a:r>
              <a:rPr lang="en-US" b="1" dirty="0">
                <a:ea typeface="+mn-lt"/>
                <a:cs typeface="+mn-lt"/>
              </a:rPr>
              <a:t>EMPLOYEE table</a:t>
            </a:r>
            <a:endParaRPr lang="en-US"/>
          </a:p>
          <a:p>
            <a:pPr marL="285750" indent="-285750">
              <a:buFont typeface="Arial"/>
              <a:buChar char="•"/>
            </a:pPr>
            <a:r>
              <a:rPr lang="en-US" dirty="0">
                <a:ea typeface="+mn-lt"/>
                <a:cs typeface="+mn-lt"/>
              </a:rPr>
              <a:t>Includes </a:t>
            </a:r>
            <a:r>
              <a:rPr lang="en-US" b="1" dirty="0">
                <a:ea typeface="+mn-lt"/>
                <a:cs typeface="+mn-lt"/>
              </a:rPr>
              <a:t>Page Number</a:t>
            </a:r>
            <a:endParaRPr lang="en-US"/>
          </a:p>
          <a:p>
            <a:pPr marL="285750" indent="-285750">
              <a:buFont typeface="Arial"/>
              <a:buChar char="•"/>
            </a:pPr>
            <a:r>
              <a:rPr lang="en-US" dirty="0">
                <a:ea typeface="+mn-lt"/>
                <a:cs typeface="+mn-lt"/>
              </a:rPr>
              <a:t>Matches the given question exactly</a:t>
            </a:r>
            <a:endParaRPr lang="en-US"/>
          </a:p>
          <a:p>
            <a:pPr>
              <a:buFont typeface="Arial"/>
            </a:pPr>
            <a:endParaRPr lang="en-US" dirty="0"/>
          </a:p>
          <a:p>
            <a:endParaRPr lang="en-US" dirty="0"/>
          </a:p>
        </p:txBody>
      </p:sp>
      <p:pic>
        <p:nvPicPr>
          <p:cNvPr id="2" name="Picture 1" descr="LibreOffice Base - Wikipedia">
            <a:extLst>
              <a:ext uri="{FF2B5EF4-FFF2-40B4-BE49-F238E27FC236}">
                <a16:creationId xmlns:a16="http://schemas.microsoft.com/office/drawing/2014/main" id="{02DE7E3A-6502-72D7-EDE9-EC9633E88DF1}"/>
              </a:ext>
            </a:extLst>
          </p:cNvPr>
          <p:cNvPicPr>
            <a:picLocks noChangeAspect="1"/>
          </p:cNvPicPr>
          <p:nvPr/>
        </p:nvPicPr>
        <p:blipFill>
          <a:blip r:embed="rId2"/>
          <a:stretch>
            <a:fillRect/>
          </a:stretch>
        </p:blipFill>
        <p:spPr>
          <a:xfrm>
            <a:off x="4512011" y="7545300"/>
            <a:ext cx="2142400" cy="2143125"/>
          </a:xfrm>
          <a:prstGeom prst="rect">
            <a:avLst/>
          </a:prstGeom>
        </p:spPr>
      </p:pic>
    </p:spTree>
    <p:extLst>
      <p:ext uri="{BB962C8B-B14F-4D97-AF65-F5344CB8AC3E}">
        <p14:creationId xmlns:p14="http://schemas.microsoft.com/office/powerpoint/2010/main" val="3550360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A4 Paper (210x297 mm)</PresentationFormat>
  <Paragraphs>0</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861</cp:revision>
  <dcterms:created xsi:type="dcterms:W3CDTF">2026-01-26T03:46:14Z</dcterms:created>
  <dcterms:modified xsi:type="dcterms:W3CDTF">2026-01-29T02:25:02Z</dcterms:modified>
</cp:coreProperties>
</file>