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EA7116-EEE8-4D9B-8A4D-29398BEFAEF5}" v="4" dt="2025-12-21T13:08:26.611"/>
    <p1510:client id="{81E93765-3F9B-4DC0-9950-CA7BA4239899}" v="127" dt="2025-12-21T12:51:20.941"/>
    <p1510:client id="{8B3AF8AF-2865-453A-879F-3B83B2ED1939}" v="684" dt="2025-12-21T12:05:25.2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5"/>
          </a:xfrm>
        </p:spPr>
        <p:txBody>
          <a:bodyPr anchor="b"/>
          <a:lstStyle>
            <a:lvl1pPr algn="ctr">
              <a:defRPr sz="274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097"/>
            </a:lvl1pPr>
            <a:lvl2pPr marL="208955" indent="0" algn="ctr">
              <a:buNone/>
              <a:defRPr sz="914"/>
            </a:lvl2pPr>
            <a:lvl3pPr marL="417909" indent="0" algn="ctr">
              <a:buNone/>
              <a:defRPr sz="823"/>
            </a:lvl3pPr>
            <a:lvl4pPr marL="626864" indent="0" algn="ctr">
              <a:buNone/>
              <a:defRPr sz="731"/>
            </a:lvl4pPr>
            <a:lvl5pPr marL="835819" indent="0" algn="ctr">
              <a:buNone/>
              <a:defRPr sz="731"/>
            </a:lvl5pPr>
            <a:lvl6pPr marL="1044773" indent="0" algn="ctr">
              <a:buNone/>
              <a:defRPr sz="731"/>
            </a:lvl6pPr>
            <a:lvl7pPr marL="1253728" indent="0" algn="ctr">
              <a:buNone/>
              <a:defRPr sz="731"/>
            </a:lvl7pPr>
            <a:lvl8pPr marL="1462683" indent="0" algn="ctr">
              <a:buNone/>
              <a:defRPr sz="731"/>
            </a:lvl8pPr>
            <a:lvl9pPr marL="1671638" indent="0" algn="ctr">
              <a:buNone/>
              <a:defRPr sz="731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469622"/>
            <a:ext cx="5915025" cy="4120620"/>
          </a:xfrm>
        </p:spPr>
        <p:txBody>
          <a:bodyPr anchor="b"/>
          <a:lstStyle>
            <a:lvl1pPr>
              <a:defRPr sz="274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629225"/>
            <a:ext cx="5915025" cy="2166937"/>
          </a:xfrm>
        </p:spPr>
        <p:txBody>
          <a:bodyPr/>
          <a:lstStyle>
            <a:lvl1pPr marL="0" indent="0">
              <a:buNone/>
              <a:defRPr sz="1097">
                <a:solidFill>
                  <a:schemeClr val="tx1">
                    <a:tint val="82000"/>
                  </a:schemeClr>
                </a:solidFill>
              </a:defRPr>
            </a:lvl1pPr>
            <a:lvl2pPr marL="208955" indent="0">
              <a:buNone/>
              <a:defRPr sz="914">
                <a:solidFill>
                  <a:schemeClr val="tx1">
                    <a:tint val="82000"/>
                  </a:schemeClr>
                </a:solidFill>
              </a:defRPr>
            </a:lvl2pPr>
            <a:lvl3pPr marL="417909" indent="0">
              <a:buNone/>
              <a:defRPr sz="823">
                <a:solidFill>
                  <a:schemeClr val="tx1">
                    <a:tint val="82000"/>
                  </a:schemeClr>
                </a:solidFill>
              </a:defRPr>
            </a:lvl3pPr>
            <a:lvl4pPr marL="626864" indent="0">
              <a:buNone/>
              <a:defRPr sz="731">
                <a:solidFill>
                  <a:schemeClr val="tx1">
                    <a:tint val="82000"/>
                  </a:schemeClr>
                </a:solidFill>
              </a:defRPr>
            </a:lvl4pPr>
            <a:lvl5pPr marL="835819" indent="0">
              <a:buNone/>
              <a:defRPr sz="731">
                <a:solidFill>
                  <a:schemeClr val="tx1">
                    <a:tint val="82000"/>
                  </a:schemeClr>
                </a:solidFill>
              </a:defRPr>
            </a:lvl5pPr>
            <a:lvl6pPr marL="1044773" indent="0">
              <a:buNone/>
              <a:defRPr sz="731">
                <a:solidFill>
                  <a:schemeClr val="tx1">
                    <a:tint val="82000"/>
                  </a:schemeClr>
                </a:solidFill>
              </a:defRPr>
            </a:lvl6pPr>
            <a:lvl7pPr marL="1253728" indent="0">
              <a:buNone/>
              <a:defRPr sz="731">
                <a:solidFill>
                  <a:schemeClr val="tx1">
                    <a:tint val="82000"/>
                  </a:schemeClr>
                </a:solidFill>
              </a:defRPr>
            </a:lvl7pPr>
            <a:lvl8pPr marL="1462683" indent="0">
              <a:buNone/>
              <a:defRPr sz="731">
                <a:solidFill>
                  <a:schemeClr val="tx1">
                    <a:tint val="82000"/>
                  </a:schemeClr>
                </a:solidFill>
              </a:defRPr>
            </a:lvl8pPr>
            <a:lvl9pPr marL="1671638" indent="0">
              <a:buNone/>
              <a:defRPr sz="73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3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6"/>
            <a:ext cx="2901255" cy="1190095"/>
          </a:xfrm>
        </p:spPr>
        <p:txBody>
          <a:bodyPr anchor="b"/>
          <a:lstStyle>
            <a:lvl1pPr marL="0" indent="0">
              <a:buNone/>
              <a:defRPr sz="1097" b="1"/>
            </a:lvl1pPr>
            <a:lvl2pPr marL="208955" indent="0">
              <a:buNone/>
              <a:defRPr sz="914" b="1"/>
            </a:lvl2pPr>
            <a:lvl3pPr marL="417909" indent="0">
              <a:buNone/>
              <a:defRPr sz="823" b="1"/>
            </a:lvl3pPr>
            <a:lvl4pPr marL="626864" indent="0">
              <a:buNone/>
              <a:defRPr sz="731" b="1"/>
            </a:lvl4pPr>
            <a:lvl5pPr marL="835819" indent="0">
              <a:buNone/>
              <a:defRPr sz="731" b="1"/>
            </a:lvl5pPr>
            <a:lvl6pPr marL="1044773" indent="0">
              <a:buNone/>
              <a:defRPr sz="731" b="1"/>
            </a:lvl6pPr>
            <a:lvl7pPr marL="1253728" indent="0">
              <a:buNone/>
              <a:defRPr sz="731" b="1"/>
            </a:lvl7pPr>
            <a:lvl8pPr marL="1462683" indent="0">
              <a:buNone/>
              <a:defRPr sz="731" b="1"/>
            </a:lvl8pPr>
            <a:lvl9pPr marL="1671638" indent="0">
              <a:buNone/>
              <a:defRPr sz="7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6"/>
            <a:ext cx="2915543" cy="1190095"/>
          </a:xfrm>
        </p:spPr>
        <p:txBody>
          <a:bodyPr anchor="b"/>
          <a:lstStyle>
            <a:lvl1pPr marL="0" indent="0">
              <a:buNone/>
              <a:defRPr sz="1097" b="1"/>
            </a:lvl1pPr>
            <a:lvl2pPr marL="208955" indent="0">
              <a:buNone/>
              <a:defRPr sz="914" b="1"/>
            </a:lvl2pPr>
            <a:lvl3pPr marL="417909" indent="0">
              <a:buNone/>
              <a:defRPr sz="823" b="1"/>
            </a:lvl3pPr>
            <a:lvl4pPr marL="626864" indent="0">
              <a:buNone/>
              <a:defRPr sz="731" b="1"/>
            </a:lvl4pPr>
            <a:lvl5pPr marL="835819" indent="0">
              <a:buNone/>
              <a:defRPr sz="731" b="1"/>
            </a:lvl5pPr>
            <a:lvl6pPr marL="1044773" indent="0">
              <a:buNone/>
              <a:defRPr sz="731" b="1"/>
            </a:lvl6pPr>
            <a:lvl7pPr marL="1253728" indent="0">
              <a:buNone/>
              <a:defRPr sz="731" b="1"/>
            </a:lvl7pPr>
            <a:lvl8pPr marL="1462683" indent="0">
              <a:buNone/>
              <a:defRPr sz="731" b="1"/>
            </a:lvl8pPr>
            <a:lvl9pPr marL="1671638" indent="0">
              <a:buNone/>
              <a:defRPr sz="7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660400"/>
            <a:ext cx="2211883" cy="2311400"/>
          </a:xfrm>
        </p:spPr>
        <p:txBody>
          <a:bodyPr anchor="b"/>
          <a:lstStyle>
            <a:lvl1pPr>
              <a:defRPr sz="146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1"/>
            <a:ext cx="3471863" cy="7039680"/>
          </a:xfrm>
        </p:spPr>
        <p:txBody>
          <a:bodyPr/>
          <a:lstStyle>
            <a:lvl1pPr>
              <a:defRPr sz="1463"/>
            </a:lvl1pPr>
            <a:lvl2pPr>
              <a:defRPr sz="1280"/>
            </a:lvl2pPr>
            <a:lvl3pPr>
              <a:defRPr sz="1097"/>
            </a:lvl3pPr>
            <a:lvl4pPr>
              <a:defRPr sz="914"/>
            </a:lvl4pPr>
            <a:lvl5pPr>
              <a:defRPr sz="914"/>
            </a:lvl5pPr>
            <a:lvl6pPr>
              <a:defRPr sz="914"/>
            </a:lvl6pPr>
            <a:lvl7pPr>
              <a:defRPr sz="914"/>
            </a:lvl7pPr>
            <a:lvl8pPr>
              <a:defRPr sz="914"/>
            </a:lvl8pPr>
            <a:lvl9pPr>
              <a:defRPr sz="9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2" y="2971800"/>
            <a:ext cx="2211883" cy="5505627"/>
          </a:xfrm>
        </p:spPr>
        <p:txBody>
          <a:bodyPr/>
          <a:lstStyle>
            <a:lvl1pPr marL="0" indent="0">
              <a:buNone/>
              <a:defRPr sz="731"/>
            </a:lvl1pPr>
            <a:lvl2pPr marL="208955" indent="0">
              <a:buNone/>
              <a:defRPr sz="640"/>
            </a:lvl2pPr>
            <a:lvl3pPr marL="417909" indent="0">
              <a:buNone/>
              <a:defRPr sz="548"/>
            </a:lvl3pPr>
            <a:lvl4pPr marL="626864" indent="0">
              <a:buNone/>
              <a:defRPr sz="457"/>
            </a:lvl4pPr>
            <a:lvl5pPr marL="835819" indent="0">
              <a:buNone/>
              <a:defRPr sz="457"/>
            </a:lvl5pPr>
            <a:lvl6pPr marL="1044773" indent="0">
              <a:buNone/>
              <a:defRPr sz="457"/>
            </a:lvl6pPr>
            <a:lvl7pPr marL="1253728" indent="0">
              <a:buNone/>
              <a:defRPr sz="457"/>
            </a:lvl7pPr>
            <a:lvl8pPr marL="1462683" indent="0">
              <a:buNone/>
              <a:defRPr sz="457"/>
            </a:lvl8pPr>
            <a:lvl9pPr marL="1671638" indent="0">
              <a:buNone/>
              <a:defRPr sz="45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660400"/>
            <a:ext cx="2211883" cy="2311400"/>
          </a:xfrm>
        </p:spPr>
        <p:txBody>
          <a:bodyPr anchor="b"/>
          <a:lstStyle>
            <a:lvl1pPr>
              <a:defRPr sz="146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1"/>
            <a:ext cx="3471863" cy="7039680"/>
          </a:xfrm>
        </p:spPr>
        <p:txBody>
          <a:bodyPr anchor="t"/>
          <a:lstStyle>
            <a:lvl1pPr marL="0" indent="0">
              <a:buNone/>
              <a:defRPr sz="1463"/>
            </a:lvl1pPr>
            <a:lvl2pPr marL="208955" indent="0">
              <a:buNone/>
              <a:defRPr sz="1280"/>
            </a:lvl2pPr>
            <a:lvl3pPr marL="417909" indent="0">
              <a:buNone/>
              <a:defRPr sz="1097"/>
            </a:lvl3pPr>
            <a:lvl4pPr marL="626864" indent="0">
              <a:buNone/>
              <a:defRPr sz="914"/>
            </a:lvl4pPr>
            <a:lvl5pPr marL="835819" indent="0">
              <a:buNone/>
              <a:defRPr sz="914"/>
            </a:lvl5pPr>
            <a:lvl6pPr marL="1044773" indent="0">
              <a:buNone/>
              <a:defRPr sz="914"/>
            </a:lvl6pPr>
            <a:lvl7pPr marL="1253728" indent="0">
              <a:buNone/>
              <a:defRPr sz="914"/>
            </a:lvl7pPr>
            <a:lvl8pPr marL="1462683" indent="0">
              <a:buNone/>
              <a:defRPr sz="914"/>
            </a:lvl8pPr>
            <a:lvl9pPr marL="1671638" indent="0">
              <a:buNone/>
              <a:defRPr sz="914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2" y="2971800"/>
            <a:ext cx="2211883" cy="5505627"/>
          </a:xfrm>
        </p:spPr>
        <p:txBody>
          <a:bodyPr/>
          <a:lstStyle>
            <a:lvl1pPr marL="0" indent="0">
              <a:buNone/>
              <a:defRPr sz="731"/>
            </a:lvl1pPr>
            <a:lvl2pPr marL="208955" indent="0">
              <a:buNone/>
              <a:defRPr sz="640"/>
            </a:lvl2pPr>
            <a:lvl3pPr marL="417909" indent="0">
              <a:buNone/>
              <a:defRPr sz="548"/>
            </a:lvl3pPr>
            <a:lvl4pPr marL="626864" indent="0">
              <a:buNone/>
              <a:defRPr sz="457"/>
            </a:lvl4pPr>
            <a:lvl5pPr marL="835819" indent="0">
              <a:buNone/>
              <a:defRPr sz="457"/>
            </a:lvl5pPr>
            <a:lvl6pPr marL="1044773" indent="0">
              <a:buNone/>
              <a:defRPr sz="457"/>
            </a:lvl6pPr>
            <a:lvl7pPr marL="1253728" indent="0">
              <a:buNone/>
              <a:defRPr sz="457"/>
            </a:lvl7pPr>
            <a:lvl8pPr marL="1462683" indent="0">
              <a:buNone/>
              <a:defRPr sz="457"/>
            </a:lvl8pPr>
            <a:lvl9pPr marL="1671638" indent="0">
              <a:buNone/>
              <a:defRPr sz="45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3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6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4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6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4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6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4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ball with black text&#10;&#10;AI-generated content may be incorrect.">
            <a:extLst>
              <a:ext uri="{FF2B5EF4-FFF2-40B4-BE49-F238E27FC236}">
                <a16:creationId xmlns:a16="http://schemas.microsoft.com/office/drawing/2014/main" id="{0830CB83-76AC-3FA1-5D00-1AE4E6372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8301" y="-4844"/>
            <a:ext cx="830436" cy="736742"/>
          </a:xfrm>
          <a:prstGeom prst="rect">
            <a:avLst/>
          </a:prstGeom>
        </p:spPr>
      </p:pic>
      <p:pic>
        <p:nvPicPr>
          <p:cNvPr id="6" name="Picture 5" descr="A yellow and blue logo&#10;&#10;AI-generated content may be incorrect.">
            <a:extLst>
              <a:ext uri="{FF2B5EF4-FFF2-40B4-BE49-F238E27FC236}">
                <a16:creationId xmlns:a16="http://schemas.microsoft.com/office/drawing/2014/main" id="{9AD1A314-2C9A-48EB-C665-BC76DBDFC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68" y="-385"/>
            <a:ext cx="806985" cy="7402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3E88E4-409B-15CB-67EA-29F31DC946BE}"/>
              </a:ext>
            </a:extLst>
          </p:cNvPr>
          <p:cNvSpPr txBox="1"/>
          <p:nvPr/>
        </p:nvSpPr>
        <p:spPr>
          <a:xfrm>
            <a:off x="2000678" y="117530"/>
            <a:ext cx="2840096" cy="2653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41791" tIns="20896" rIns="41791" bIns="20896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50" b="1" dirty="0">
                <a:latin typeface="Consolas"/>
              </a:rPr>
              <a:t>KINGKS ECOSYSTEM PROJECT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8E82CB-1393-5D52-1A21-1CA45259807E}"/>
              </a:ext>
            </a:extLst>
          </p:cNvPr>
          <p:cNvSpPr txBox="1"/>
          <p:nvPr/>
        </p:nvSpPr>
        <p:spPr>
          <a:xfrm>
            <a:off x="2113103" y="370331"/>
            <a:ext cx="2613364" cy="12018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365F9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School: Geeta Public School</a:t>
            </a:r>
            <a:br>
              <a:rPr lang="en-US" sz="1400" b="1">
                <a:solidFill>
                  <a:srgbClr val="365F9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</a:br>
            <a:r>
              <a:rPr lang="en-US" sz="1400" b="1">
                <a:solidFill>
                  <a:srgbClr val="365F9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Class: X (CBSE)</a:t>
            </a:r>
            <a:br>
              <a:rPr lang="en-US" sz="1400" b="1">
                <a:solidFill>
                  <a:srgbClr val="365F9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</a:br>
            <a:r>
              <a:rPr lang="en-US" sz="1400" b="1">
                <a:solidFill>
                  <a:srgbClr val="365F9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Section: 10th C</a:t>
            </a:r>
            <a:br>
              <a:rPr lang="en-US" sz="1400" b="1">
                <a:solidFill>
                  <a:srgbClr val="365F9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</a:br>
            <a:r>
              <a:rPr lang="en-US" sz="1400" b="1">
                <a:solidFill>
                  <a:srgbClr val="365F9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Roll Number: 13</a:t>
            </a:r>
            <a:br>
              <a:rPr lang="en-US" sz="1400" b="1">
                <a:solidFill>
                  <a:srgbClr val="365F9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</a:br>
            <a:r>
              <a:rPr lang="en-US" sz="1400" b="1">
                <a:solidFill>
                  <a:srgbClr val="365F9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Guided By: Sukhwinder Singh Sir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4037B6-A88C-A1C0-5479-F7F33713059B}"/>
              </a:ext>
            </a:extLst>
          </p:cNvPr>
          <p:cNvSpPr txBox="1"/>
          <p:nvPr/>
        </p:nvSpPr>
        <p:spPr>
          <a:xfrm>
            <a:off x="114564" y="1742314"/>
            <a:ext cx="4720987" cy="81253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300" b="1" dirty="0">
                <a:solidFill>
                  <a:srgbClr val="4F81B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1. Introduction</a:t>
            </a:r>
          </a:p>
          <a:p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This </a:t>
            </a:r>
            <a:r>
              <a:rPr lang="en-US" sz="1100" dirty="0">
                <a:highlight>
                  <a:srgbClr val="EAEEFF"/>
                </a:highlight>
                <a:latin typeface="Cambria"/>
                <a:ea typeface="Cambria"/>
              </a:rPr>
              <a:t>project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titled '</a:t>
            </a:r>
            <a:r>
              <a:rPr lang="en-US" sz="1100" dirty="0" err="1">
                <a:highlight>
                  <a:srgbClr val="FFFFFF"/>
                </a:highlight>
                <a:latin typeface="Cambria"/>
                <a:ea typeface="Cambria"/>
              </a:rPr>
              <a:t>KingKs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 Ecosystem Project' is developed using LibreOffice Base. The objective of this project is to understand how a centralized database system can manage Aadhaar, PAN, Bank, and Education (APAAR) details efficiently.</a:t>
            </a:r>
          </a:p>
          <a:p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ambria"/>
              <a:ea typeface="Cambria"/>
              <a:cs typeface="Calibri"/>
            </a:endParaRPr>
          </a:p>
          <a:p>
            <a:r>
              <a:rPr lang="en-US" sz="1300" b="1" dirty="0">
                <a:solidFill>
                  <a:srgbClr val="4F81B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2. Tools &amp; Technology Used</a:t>
            </a:r>
          </a:p>
          <a:p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- LibreOffice Base (HSQLDB Embedded)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- Tables, Queries, Forms, Reports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- SQL Views for data merging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- Microsoft Word (for documentation)</a:t>
            </a:r>
          </a:p>
          <a:p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ambria"/>
              <a:ea typeface="Cambria"/>
              <a:cs typeface="Calibri"/>
            </a:endParaRPr>
          </a:p>
          <a:p>
            <a:r>
              <a:rPr lang="en-US" sz="1300" b="1" dirty="0">
                <a:solidFill>
                  <a:srgbClr val="4F81B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3. Database Design</a:t>
            </a:r>
          </a:p>
          <a:p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The project consists of three main tables: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1. </a:t>
            </a:r>
            <a:r>
              <a:rPr lang="en-US" sz="1100" dirty="0" err="1">
                <a:highlight>
                  <a:srgbClr val="FFFFFF"/>
                </a:highlight>
                <a:latin typeface="Cambria"/>
                <a:ea typeface="Cambria"/>
              </a:rPr>
              <a:t>CKYC_AadhaarMaster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: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  Stores Aadhaar, PAN, personal, and contact details.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2. </a:t>
            </a:r>
            <a:r>
              <a:rPr lang="en-US" sz="1100" dirty="0" err="1">
                <a:highlight>
                  <a:srgbClr val="FFFFFF"/>
                </a:highlight>
                <a:latin typeface="Cambria"/>
                <a:ea typeface="Cambria"/>
              </a:rPr>
              <a:t>CKYC_BankRecords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: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  Stores bank details like account number, IFSC code, account type, and Aadhaar seeding status.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3. </a:t>
            </a:r>
            <a:r>
              <a:rPr lang="en-US" sz="1100" dirty="0" err="1">
                <a:highlight>
                  <a:srgbClr val="FFFFFF"/>
                </a:highlight>
                <a:latin typeface="Cambria"/>
                <a:ea typeface="Cambria"/>
              </a:rPr>
              <a:t>Education_Apaar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: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  Stores education details including school/college, board, percentage, APAAR ID, degree, and university.</a:t>
            </a:r>
          </a:p>
          <a:p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ambria"/>
              <a:ea typeface="Cambria"/>
            </a:endParaRPr>
          </a:p>
          <a:p>
            <a:r>
              <a:rPr lang="en-US" sz="1600" b="1" dirty="0">
                <a:solidFill>
                  <a:srgbClr val="4F81BD"/>
                </a:solidFill>
                <a:highlight>
                  <a:srgbClr val="FFFFFF"/>
                </a:highlight>
                <a:latin typeface="Cambria"/>
                <a:ea typeface="Cambria"/>
              </a:rPr>
              <a:t>Steps to Create a Table in Design View (LibreOffice Base)</a:t>
            </a:r>
          </a:p>
          <a:p>
            <a:pPr marL="285750" indent="-285750">
              <a:buFont typeface="Arial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Open LibreOffice Base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Start LibreOffice and open your existing database file or create a new database.</a:t>
            </a:r>
            <a:endParaRPr lang="en-US" sz="1100" dirty="0">
              <a:highlight>
                <a:srgbClr val="FFFFFF"/>
              </a:highlight>
              <a:latin typeface="Cambria"/>
              <a:ea typeface="Cambria"/>
            </a:endParaRPr>
          </a:p>
          <a:p>
            <a:pPr marL="285750" indent="-285750">
              <a:buFont typeface="Arial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Go to Tables Section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In the left panel, click on Tables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Select “Create Table in Design View”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From the Tasks pane, click on Create Table in Design View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Enter Field Names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In the Field Name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column, type the required field names one by one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(example: ID, </a:t>
            </a:r>
            <a:r>
              <a:rPr lang="en-US" sz="1100" dirty="0" err="1">
                <a:highlight>
                  <a:srgbClr val="FFFFFF"/>
                </a:highlight>
                <a:latin typeface="Cambria"/>
                <a:ea typeface="Cambria"/>
              </a:rPr>
              <a:t>Full_Name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, </a:t>
            </a:r>
            <a:r>
              <a:rPr lang="en-US" sz="1100" dirty="0" err="1">
                <a:highlight>
                  <a:srgbClr val="FFFFFF"/>
                </a:highlight>
                <a:latin typeface="Cambria"/>
                <a:ea typeface="Cambria"/>
              </a:rPr>
              <a:t>Aadhaar_Number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, Mobile, etc.).</a:t>
            </a:r>
          </a:p>
          <a:p>
            <a:pPr marL="285750" indent="-285750">
              <a:buFont typeface="Arial"/>
              <a:buChar char="•"/>
            </a:pPr>
            <a:endParaRPr lang="en-US" sz="1100">
              <a:highlight>
                <a:srgbClr val="FFFFFF"/>
              </a:highlight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Choose Field Types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In the Field Type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column, select appropriate data types such as:</a:t>
            </a:r>
          </a:p>
          <a:p>
            <a:pPr marL="742950" lvl="1" indent="-285750">
              <a:buFont typeface="Arial,Sans-Serif"/>
              <a:buChar char="•"/>
            </a:pP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Text (VARCHAR)</a:t>
            </a:r>
          </a:p>
          <a:p>
            <a:pPr marL="742950" lvl="1" indent="-285750">
              <a:buFont typeface="Arial,Sans-Serif"/>
              <a:buChar char="•"/>
            </a:pP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Integer</a:t>
            </a:r>
          </a:p>
          <a:p>
            <a:pPr marL="742950" lvl="1" indent="-285750">
              <a:buFont typeface="Arial,Sans-Serif"/>
              <a:buChar char="•"/>
            </a:pP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Date</a:t>
            </a:r>
          </a:p>
          <a:p>
            <a:pPr marL="742950" lvl="1" indent="-285750">
              <a:buFont typeface="Arial,Sans-Serif"/>
              <a:buChar char="•"/>
            </a:pP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Decimal</a:t>
            </a:r>
          </a:p>
          <a:p>
            <a:pPr marL="285750" indent="-285750">
              <a:buFont typeface="Arial,Sans-Serif"/>
              <a:buChar char="•"/>
            </a:pPr>
            <a:endParaRPr lang="en-US" sz="1100" b="1" dirty="0">
              <a:highlight>
                <a:srgbClr val="FFFFFF"/>
              </a:highlight>
              <a:latin typeface="Cambria"/>
              <a:ea typeface="Cambria"/>
            </a:endParaRPr>
          </a:p>
        </p:txBody>
      </p:sp>
      <p:pic>
        <p:nvPicPr>
          <p:cNvPr id="4" name="Picture 3" descr="A purple and white logo&#10;&#10;AI-generated content may be incorrect.">
            <a:extLst>
              <a:ext uri="{FF2B5EF4-FFF2-40B4-BE49-F238E27FC236}">
                <a16:creationId xmlns:a16="http://schemas.microsoft.com/office/drawing/2014/main" id="{DCE19AEF-2563-C823-9C35-78F3EE954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2773" y="2006485"/>
            <a:ext cx="525221" cy="5857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D44DE8-1715-98EE-80FB-B75297354156}"/>
              </a:ext>
            </a:extLst>
          </p:cNvPr>
          <p:cNvSpPr txBox="1"/>
          <p:nvPr/>
        </p:nvSpPr>
        <p:spPr>
          <a:xfrm>
            <a:off x="5261581" y="1976298"/>
            <a:ext cx="134432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LibreOffice Base</a:t>
            </a:r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13832CE-1882-4418-F434-6C828B391C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478" y="4329859"/>
            <a:ext cx="1568833" cy="12312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CC10CA-FAC9-CFE5-B399-1C4F79FE22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1564" y="6239759"/>
            <a:ext cx="1869097" cy="176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2EF237-89E5-1C11-9D85-B5C107B09243}"/>
              </a:ext>
            </a:extLst>
          </p:cNvPr>
          <p:cNvSpPr txBox="1"/>
          <p:nvPr/>
        </p:nvSpPr>
        <p:spPr>
          <a:xfrm>
            <a:off x="-6847" y="2992855"/>
            <a:ext cx="6465635" cy="55861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300" b="1" dirty="0">
                <a:solidFill>
                  <a:srgbClr val="4F81B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4. Data Records</a:t>
            </a:r>
          </a:p>
          <a:p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A total of 500 dummy records were created for this project to simulate real-world data handling and reporting.</a:t>
            </a:r>
          </a:p>
          <a:p>
            <a:r>
              <a:rPr lang="en-US" sz="1300" b="1" dirty="0">
                <a:solidFill>
                  <a:srgbClr val="4F81B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5. Queries &amp; Views</a:t>
            </a:r>
          </a:p>
          <a:p>
            <a:r>
              <a:rPr lang="en-US" sz="1400" b="1" dirty="0">
                <a:solidFill>
                  <a:srgbClr val="4F81BD"/>
                </a:solidFill>
                <a:highlight>
                  <a:srgbClr val="FFFFFF"/>
                </a:highlight>
                <a:latin typeface="Cambria"/>
                <a:ea typeface="Cambria"/>
              </a:rPr>
              <a:t>Queries</a:t>
            </a:r>
          </a:p>
          <a:p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Queries are used to 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retrieve specific information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from one or more tables based on conditions.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In this project, queries help in analyzing Aadhaar, Bank, and Education data separately and together.</a:t>
            </a:r>
          </a:p>
          <a:p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Cambria"/>
                <a:ea typeface="Cambria"/>
              </a:rPr>
              <a:t>Created By SQL Codes</a:t>
            </a:r>
          </a:p>
          <a:p>
            <a:r>
              <a:rPr lang="en-US" sz="1400" b="1" dirty="0">
                <a:solidFill>
                  <a:srgbClr val="4F81BD"/>
                </a:solidFill>
                <a:highlight>
                  <a:srgbClr val="FFFFFF"/>
                </a:highlight>
                <a:latin typeface="Cambria"/>
                <a:ea typeface="Cambria"/>
              </a:rPr>
              <a:t>Queries Created in the Project</a:t>
            </a:r>
          </a:p>
          <a:p>
            <a:pPr marL="285750" indent="-285750">
              <a:buFont typeface="Arial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Aadhaar bank seeded order by bank name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Displays records where Aadhaar is seeded with bank accounts, </a:t>
            </a:r>
            <a:endParaRPr lang="en-US" sz="1100" dirty="0">
              <a:highlight>
                <a:srgbClr val="FFFFFF"/>
              </a:highlight>
              <a:latin typeface="Cambria"/>
              <a:ea typeface="Cambria"/>
            </a:endParaRPr>
          </a:p>
          <a:p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         sorted by bank name.</a:t>
            </a:r>
            <a:endParaRPr lang="en-US" sz="1100" dirty="0">
              <a:highlight>
                <a:srgbClr val="FFFFFF"/>
              </a:highlight>
              <a:latin typeface="Cambria"/>
              <a:ea typeface="Cambria"/>
            </a:endParaRPr>
          </a:p>
          <a:p>
            <a:pPr marL="285750" indent="-285750">
              <a:buFont typeface="Arial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Aadhaar not seeded with bank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Shows bank accounts where Aadhaar seeding status is “No”.</a:t>
            </a:r>
            <a:endParaRPr lang="en-US" sz="1100" dirty="0">
              <a:highlight>
                <a:srgbClr val="FFFFFF"/>
              </a:highlight>
              <a:latin typeface="Cambria"/>
              <a:ea typeface="Cambria"/>
            </a:endParaRPr>
          </a:p>
          <a:p>
            <a:pPr marL="285750" indent="-285750">
              <a:buFont typeface="Arial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APAAR ID Available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Displays students whose APAAR ID is available.</a:t>
            </a:r>
            <a:endParaRPr lang="en-US" sz="1100" dirty="0">
              <a:highlight>
                <a:srgbClr val="FFFFFF"/>
              </a:highlight>
              <a:latin typeface="Cambria"/>
              <a:ea typeface="Cambria"/>
            </a:endParaRPr>
          </a:p>
          <a:p>
            <a:pPr marL="285750" indent="-285750">
              <a:buFont typeface="Arial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APAAR Not Available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Displays records where APAAR ID is not available.</a:t>
            </a:r>
            <a:endParaRPr lang="en-US" sz="1100" dirty="0">
              <a:highlight>
                <a:srgbClr val="FFFFFF"/>
              </a:highlight>
              <a:latin typeface="Cambria"/>
              <a:ea typeface="Cambria"/>
            </a:endParaRPr>
          </a:p>
          <a:p>
            <a:pPr marL="285750" indent="-285750">
              <a:buFont typeface="Arial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Salary Account Holders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Shows records having salary account type.</a:t>
            </a:r>
            <a:endParaRPr lang="en-US" sz="1100" dirty="0">
              <a:highlight>
                <a:srgbClr val="FFFFFF"/>
              </a:highlight>
              <a:latin typeface="Cambria"/>
              <a:ea typeface="Cambria"/>
            </a:endParaRPr>
          </a:p>
          <a:p>
            <a:pPr marL="285750" indent="-285750">
              <a:buFont typeface="Arial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State-wise Data Query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Retrieves data based on state selection for analysis.</a:t>
            </a:r>
            <a:endParaRPr lang="en-US" sz="1100" dirty="0">
              <a:highlight>
                <a:srgbClr val="FFFFFF"/>
              </a:highlight>
              <a:latin typeface="Cambria"/>
              <a:ea typeface="Cambria"/>
            </a:endParaRPr>
          </a:p>
          <a:p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These queries help in 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filtering data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and 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preparing reports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efficiently.</a:t>
            </a:r>
          </a:p>
          <a:p>
            <a:endParaRPr lang="en-US" sz="1100">
              <a:highlight>
                <a:srgbClr val="FFFFFF"/>
              </a:highlight>
              <a:latin typeface="Cambria"/>
              <a:ea typeface="Cambria"/>
            </a:endParaRPr>
          </a:p>
          <a:p>
            <a:r>
              <a:rPr lang="en-US" b="1" dirty="0">
                <a:solidFill>
                  <a:srgbClr val="4F81BD"/>
                </a:solidFill>
                <a:highlight>
                  <a:srgbClr val="FFFFFF"/>
                </a:highlight>
                <a:latin typeface="Cambria"/>
                <a:ea typeface="Cambria"/>
              </a:rPr>
              <a:t>Views</a:t>
            </a:r>
          </a:p>
          <a:p>
            <a:r>
              <a:rPr lang="en-US" sz="1400" b="1" dirty="0">
                <a:solidFill>
                  <a:srgbClr val="4F81BD"/>
                </a:solidFill>
                <a:highlight>
                  <a:srgbClr val="FFFFFF"/>
                </a:highlight>
                <a:latin typeface="Cambria"/>
                <a:ea typeface="Cambria"/>
              </a:rPr>
              <a:t>What is a View?</a:t>
            </a:r>
          </a:p>
          <a:p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A 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View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is a virtual table created using an SQL query.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It does not store data but 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combines data from multiple tables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for easy reporting.</a:t>
            </a:r>
          </a:p>
          <a:p>
            <a:endParaRPr lang="en-US" sz="1100">
              <a:highlight>
                <a:srgbClr val="FFFFFF"/>
              </a:highlight>
              <a:latin typeface="Cambria"/>
              <a:ea typeface="Cambria"/>
            </a:endParaRPr>
          </a:p>
          <a:p>
            <a:endParaRPr lang="en-US" b="1">
              <a:solidFill>
                <a:srgbClr val="4F81BD"/>
              </a:solidFill>
              <a:highlight>
                <a:srgbClr val="FFFFFF"/>
              </a:highlight>
              <a:latin typeface="Cambria"/>
              <a:ea typeface="Cambri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077850-52F2-1542-7D1F-5758669CDFD3}"/>
              </a:ext>
            </a:extLst>
          </p:cNvPr>
          <p:cNvSpPr txBox="1"/>
          <p:nvPr/>
        </p:nvSpPr>
        <p:spPr>
          <a:xfrm>
            <a:off x="-74615" y="58824"/>
            <a:ext cx="5141578" cy="31854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Set Field Properties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endParaRPr lang="en-US" sz="1100">
              <a:highlight>
                <a:srgbClr val="FFFFFF"/>
              </a:highlight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In the lower Field Properties section, define:</a:t>
            </a:r>
            <a:endParaRPr lang="en-US" sz="1100" dirty="0">
              <a:latin typeface="Cambria"/>
              <a:ea typeface="Cambria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Length</a:t>
            </a:r>
            <a:endParaRPr lang="en-US" sz="1100" dirty="0">
              <a:latin typeface="Cambria"/>
              <a:ea typeface="Cambria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Default Value</a:t>
            </a:r>
            <a:endParaRPr lang="en-US" sz="1100" dirty="0">
              <a:latin typeface="Cambria"/>
              <a:ea typeface="Cambria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Required (Yes/No)</a:t>
            </a:r>
            <a:endParaRPr lang="en-US" sz="1100" dirty="0">
              <a:latin typeface="Cambria"/>
              <a:ea typeface="Cambria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en-US" sz="1100" dirty="0" err="1">
                <a:highlight>
                  <a:srgbClr val="FFFFFF"/>
                </a:highlight>
                <a:latin typeface="Cambria"/>
                <a:ea typeface="Cambria"/>
              </a:rPr>
              <a:t>AutoValue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(if needed)</a:t>
            </a:r>
            <a:endParaRPr lang="en-US" sz="1100" dirty="0"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Set Primary Key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Select the ID field, right-click and choose Primary Key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to uniquely identify each record.</a:t>
            </a:r>
            <a:endParaRPr lang="en-US" sz="1100" dirty="0"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Save the Table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Click Save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, give a suitable table name (e.g., </a:t>
            </a:r>
            <a:r>
              <a:rPr lang="en-US" sz="1100" dirty="0" err="1">
                <a:highlight>
                  <a:srgbClr val="FFFFFF"/>
                </a:highlight>
                <a:latin typeface="Consolas"/>
              </a:rPr>
              <a:t>CKYC_AadhaarMaster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), and press 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OK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.</a:t>
            </a:r>
            <a:endParaRPr lang="en-US" sz="1100" dirty="0"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Switch to Data View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After saving, open the table to enter records in Data View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.</a:t>
            </a:r>
            <a:endParaRPr lang="en-US" sz="1100" dirty="0">
              <a:latin typeface="Cambria"/>
              <a:ea typeface="Cambria"/>
            </a:endParaRPr>
          </a:p>
          <a:p>
            <a:endParaRPr lang="en-US"/>
          </a:p>
          <a:p>
            <a:pPr algn="l"/>
            <a:endParaRPr lang="en-US"/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CAACCDC-C56B-5995-6445-3143A2B3E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352" y="64494"/>
            <a:ext cx="1740181" cy="1258156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96AF4B8-D217-FE45-B4FA-5F01CB184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9100" y="1392925"/>
            <a:ext cx="1215760" cy="968477"/>
          </a:xfrm>
          <a:prstGeom prst="rect">
            <a:avLst/>
          </a:prstGeom>
        </p:spPr>
      </p:pic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2181BD1-CB34-A9F8-6674-B00835426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2759" y="2476188"/>
            <a:ext cx="1743515" cy="505724"/>
          </a:xfrm>
          <a:prstGeom prst="rect">
            <a:avLst/>
          </a:prstGeom>
        </p:spPr>
      </p:pic>
      <p:pic>
        <p:nvPicPr>
          <p:cNvPr id="7" name="Picture 6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C4F89DBF-172D-9BD2-AFED-E77A3890D0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1844" y="4973391"/>
            <a:ext cx="2406794" cy="1572524"/>
          </a:xfrm>
          <a:prstGeom prst="rect">
            <a:avLst/>
          </a:prstGeom>
        </p:spPr>
      </p:pic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0D52D79-6B19-33DD-5F2D-B897669C688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5005" b="15005"/>
          <a:stretch>
            <a:fillRect/>
          </a:stretch>
        </p:blipFill>
        <p:spPr>
          <a:xfrm>
            <a:off x="-4448" y="8064217"/>
            <a:ext cx="6688105" cy="184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495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339B0A-322D-5FD3-0730-76A2A900306B}"/>
              </a:ext>
            </a:extLst>
          </p:cNvPr>
          <p:cNvSpPr txBox="1"/>
          <p:nvPr/>
        </p:nvSpPr>
        <p:spPr>
          <a:xfrm>
            <a:off x="-11001" y="4598500"/>
            <a:ext cx="6662343" cy="51552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Move required fields from </a:t>
            </a:r>
            <a:r>
              <a:rPr lang="en-US" sz="1100" i="1">
                <a:highlight>
                  <a:srgbClr val="FFFFFF"/>
                </a:highlight>
                <a:latin typeface="Cambria"/>
                <a:ea typeface="Cambria"/>
              </a:rPr>
              <a:t>Available fields</a:t>
            </a:r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 to </a:t>
            </a:r>
            <a:r>
              <a:rPr lang="en-US" sz="1100" i="1">
                <a:highlight>
                  <a:srgbClr val="FFFFFF"/>
                </a:highlight>
                <a:latin typeface="Cambria"/>
                <a:ea typeface="Cambria"/>
              </a:rPr>
              <a:t>Fields in the form</a:t>
            </a:r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 using the </a:t>
            </a: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&gt;&gt;</a:t>
            </a:r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 button.</a:t>
            </a:r>
            <a:endParaRPr lang="en-US" sz="1100"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Click Next (Subform Selection)</a:t>
            </a:r>
            <a:b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Choose No subform</a:t>
            </a:r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 (for main Aadhaar form) or </a:t>
            </a: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Yes, add subform</a:t>
            </a:r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 (for bank &amp; education forms).</a:t>
            </a:r>
            <a:endParaRPr lang="en-US" sz="1100"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Choose Layout of Controls</a:t>
            </a:r>
            <a:b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Select a suitable layout such as Columnar – Labels Left</a:t>
            </a:r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.</a:t>
            </a:r>
            <a:endParaRPr lang="en-US" sz="1100"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Set Data Entry Mode</a:t>
            </a:r>
            <a:b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Choose:</a:t>
            </a:r>
            <a:endParaRPr lang="en-US" sz="1100">
              <a:latin typeface="Cambria"/>
              <a:ea typeface="Cambria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en-US" sz="1100" i="1">
                <a:highlight>
                  <a:srgbClr val="FFFFFF"/>
                </a:highlight>
                <a:latin typeface="Cambria"/>
                <a:ea typeface="Cambria"/>
              </a:rPr>
              <a:t>The form is to display all data</a:t>
            </a:r>
            <a:endParaRPr lang="en-US" sz="1100">
              <a:latin typeface="Cambria"/>
              <a:ea typeface="Cambria"/>
            </a:endParaRPr>
          </a:p>
          <a:p>
            <a:pPr marL="742950" lvl="1" indent="-285750">
              <a:buFont typeface="Arial,Sans-Serif"/>
              <a:buChar char="•"/>
            </a:pPr>
            <a:r>
              <a:rPr lang="en-US" sz="1100" i="1">
                <a:highlight>
                  <a:srgbClr val="FFFFFF"/>
                </a:highlight>
                <a:latin typeface="Cambria"/>
                <a:ea typeface="Cambria"/>
              </a:rPr>
              <a:t>Allow modification of existing records</a:t>
            </a:r>
            <a:endParaRPr lang="en-US" sz="1100"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Apply Styles</a:t>
            </a:r>
            <a:b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Select a form style and background color.</a:t>
            </a:r>
            <a:endParaRPr lang="en-US" sz="1100"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Choose Modify Form Option</a:t>
            </a:r>
            <a:b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Select Modify the form</a:t>
            </a:r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 and click </a:t>
            </a: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Finish</a:t>
            </a:r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.</a:t>
            </a:r>
            <a:endParaRPr lang="en-US" sz="1100">
              <a:latin typeface="Cambria"/>
              <a:ea typeface="Cambria"/>
            </a:endParaRPr>
          </a:p>
          <a:p>
            <a:r>
              <a:rPr lang="en-US" b="1">
                <a:solidFill>
                  <a:srgbClr val="4F81BD"/>
                </a:solidFill>
                <a:highlight>
                  <a:srgbClr val="FFFFFF"/>
                </a:highlight>
                <a:latin typeface="Cambria"/>
                <a:ea typeface="Cambria"/>
              </a:rPr>
              <a:t> Modifying the Form in Design View</a:t>
            </a:r>
          </a:p>
          <a:p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After clicking </a:t>
            </a:r>
            <a:r>
              <a:rPr lang="en-US" sz="1100" i="1">
                <a:highlight>
                  <a:srgbClr val="FFFFFF"/>
                </a:highlight>
                <a:latin typeface="Cambria"/>
                <a:ea typeface="Cambria"/>
              </a:rPr>
              <a:t>Finish</a:t>
            </a:r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, the form opens in </a:t>
            </a: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Design View</a:t>
            </a:r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 where:</a:t>
            </a:r>
          </a:p>
          <a:p>
            <a:pPr marL="285750" indent="-285750">
              <a:buFont typeface="Symbol"/>
              <a:buChar char="•"/>
            </a:pPr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Labels are aligned properly</a:t>
            </a:r>
          </a:p>
          <a:p>
            <a:pPr marL="285750" indent="-285750">
              <a:buFont typeface="Symbol"/>
              <a:buChar char="•"/>
            </a:pPr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Text boxes are resized</a:t>
            </a:r>
          </a:p>
          <a:p>
            <a:pPr marL="285750" indent="-285750">
              <a:buFont typeface="Symbol"/>
              <a:buChar char="•"/>
            </a:pPr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Logos and headings are added</a:t>
            </a:r>
          </a:p>
          <a:p>
            <a:pPr marL="285750" indent="-285750">
              <a:buFont typeface="Symbol"/>
              <a:buChar char="•"/>
            </a:pPr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Professional layout is designed</a:t>
            </a:r>
          </a:p>
          <a:p>
            <a:r>
              <a:rPr lang="en-US" b="1">
                <a:solidFill>
                  <a:srgbClr val="4F81BD"/>
                </a:solidFill>
                <a:highlight>
                  <a:srgbClr val="FFFFFF"/>
                </a:highlight>
                <a:latin typeface="Cambria"/>
                <a:ea typeface="Cambria"/>
              </a:rPr>
              <a:t>🔁 Creating Form with Subform (Bank &amp; Education Records)</a:t>
            </a:r>
          </a:p>
          <a:p>
            <a:r>
              <a:rPr lang="en-US" sz="1400" b="1">
                <a:solidFill>
                  <a:srgbClr val="4F81BD"/>
                </a:solidFill>
                <a:highlight>
                  <a:srgbClr val="FFFFFF"/>
                </a:highlight>
                <a:latin typeface="Cambria"/>
                <a:ea typeface="Cambria"/>
              </a:rPr>
              <a:t>Purpose of Subform</a:t>
            </a:r>
          </a:p>
          <a:p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Subforms are used to show </a:t>
            </a: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related data from another table</a:t>
            </a:r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 linked with the main form.</a:t>
            </a:r>
          </a:p>
          <a:p>
            <a:r>
              <a:rPr lang="en-US" sz="1300" b="1">
                <a:solidFill>
                  <a:srgbClr val="4F81B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7. Reports</a:t>
            </a:r>
          </a:p>
          <a:p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Reports were generated using merged data views to display complete information of individuals including Aadhaar, PAN, Bank, and Education details.</a:t>
            </a:r>
          </a:p>
          <a:p>
            <a:r>
              <a:rPr lang="en-US" sz="1300" b="1">
                <a:solidFill>
                  <a:srgbClr val="4F81B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8. Conclusion</a:t>
            </a:r>
          </a:p>
          <a:p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This project helped me understand database concepts like tables, queries, forms, views, and reports. It also enhanced my skills in data management and presentation.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582C0F-373A-4E13-822A-9E59D6599C06}"/>
              </a:ext>
            </a:extLst>
          </p:cNvPr>
          <p:cNvSpPr txBox="1"/>
          <p:nvPr/>
        </p:nvSpPr>
        <p:spPr>
          <a:xfrm>
            <a:off x="-13523" y="1363924"/>
            <a:ext cx="6641862" cy="36009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100">
              <a:latin typeface="Cambria"/>
              <a:ea typeface="Cambria"/>
            </a:endParaRPr>
          </a:p>
          <a:p>
            <a:r>
              <a:rPr lang="en-US" sz="1400" b="1" dirty="0">
                <a:solidFill>
                  <a:srgbClr val="4F81BD"/>
                </a:solidFill>
                <a:highlight>
                  <a:srgbClr val="FFFFFF"/>
                </a:highlight>
                <a:latin typeface="Cambria"/>
                <a:ea typeface="Cambria"/>
              </a:rPr>
              <a:t>Common Key Used for Connection</a:t>
            </a:r>
            <a:endParaRPr lang="en-US" sz="1400" dirty="0">
              <a:latin typeface="Cambria"/>
              <a:ea typeface="Cambria"/>
            </a:endParaRPr>
          </a:p>
          <a:p>
            <a:pPr marL="285750" indent="-285750">
              <a:buFont typeface="Symbol,Sans-Serif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ID / </a:t>
            </a:r>
            <a:r>
              <a:rPr lang="en-US" sz="1100" b="1" err="1">
                <a:highlight>
                  <a:srgbClr val="FFFFFF"/>
                </a:highlight>
                <a:latin typeface="Cambria"/>
                <a:ea typeface="Cambria"/>
              </a:rPr>
              <a:t>Person_ID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 / </a:t>
            </a:r>
            <a:r>
              <a:rPr lang="en-US" sz="1100" b="1" err="1">
                <a:highlight>
                  <a:srgbClr val="FFFFFF"/>
                </a:highlight>
                <a:latin typeface="Cambria"/>
                <a:ea typeface="Cambria"/>
              </a:rPr>
              <a:t>Edu_ID</a:t>
            </a:r>
            <a:endParaRPr lang="en-US" sz="1100" err="1">
              <a:latin typeface="Cambria"/>
              <a:ea typeface="Cambria"/>
            </a:endParaRPr>
          </a:p>
          <a:p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These fields act as a 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link between tables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so that data of the same person can be merged correctly.</a:t>
            </a:r>
            <a:br>
              <a:rPr lang="en-US" sz="1100" dirty="0"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A special VIEW named 'ALL DATA FOR REPORT' was created by merging Aadhaar, PAN, Bank, and Education tables for final reporting.</a:t>
            </a:r>
            <a:endParaRPr lang="en-US" sz="1100" dirty="0">
              <a:latin typeface="Cambria"/>
              <a:ea typeface="Cambria"/>
            </a:endParaRPr>
          </a:p>
          <a:p>
            <a:r>
              <a:rPr lang="en-US" sz="1300" b="1" dirty="0">
                <a:solidFill>
                  <a:srgbClr val="4F81B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6. Forms</a:t>
            </a:r>
            <a:endParaRPr lang="en-US" sz="1300" dirty="0">
              <a:latin typeface="Calibri"/>
              <a:ea typeface="Calibri"/>
              <a:cs typeface="Calibri"/>
            </a:endParaRPr>
          </a:p>
          <a:p>
            <a:r>
              <a:rPr lang="en-US" sz="1400" b="1" dirty="0">
                <a:solidFill>
                  <a:srgbClr val="4F81BD"/>
                </a:solidFill>
                <a:highlight>
                  <a:srgbClr val="FFFFFF"/>
                </a:highlight>
                <a:latin typeface="Cambria"/>
                <a:ea typeface="Cambria"/>
              </a:rPr>
              <a:t>Steps to Create Form Using Wizard View (with Modify Option)</a:t>
            </a:r>
            <a:endParaRPr lang="en-US" sz="1400" dirty="0"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Open LibreOffice Base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Open the </a:t>
            </a: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KingKs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 Ecosystem Project database</a:t>
            </a:r>
            <a:endParaRPr lang="en-US" sz="1100" dirty="0">
              <a:latin typeface="Cambria"/>
              <a:ea typeface="Cambria"/>
            </a:endParaRPr>
          </a:p>
          <a:p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          file.</a:t>
            </a:r>
            <a:endParaRPr lang="en-US" sz="1100" dirty="0"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Go to Forms Section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Click on Forms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from the left panel.</a:t>
            </a:r>
            <a:endParaRPr lang="en-US" sz="1100" dirty="0"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Select “Use Wizard to Create Form”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In the Tasks pane, click on Use Wizard to Create</a:t>
            </a:r>
          </a:p>
          <a:p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          Form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.</a:t>
            </a:r>
            <a:endParaRPr lang="en-US" sz="1100" dirty="0"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Choose Table or Query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Select the required Table or View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(e.g., </a:t>
            </a:r>
            <a:r>
              <a:rPr lang="en-US" sz="1100" err="1">
                <a:highlight>
                  <a:srgbClr val="FFFFFF"/>
                </a:highlight>
                <a:latin typeface="Consolas"/>
              </a:rPr>
              <a:t>CKYC_AadhaarMaster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) from the list.</a:t>
            </a:r>
            <a:endParaRPr lang="en-US" sz="1100" dirty="0"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Select Fields</a:t>
            </a:r>
            <a:b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</a:br>
            <a:endParaRPr lang="en-US" sz="1100">
              <a:latin typeface="Cambria"/>
              <a:ea typeface="Cambri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529D00-E6E7-CCAD-9507-E2FD18F08240}"/>
              </a:ext>
            </a:extLst>
          </p:cNvPr>
          <p:cNvSpPr txBox="1"/>
          <p:nvPr/>
        </p:nvSpPr>
        <p:spPr>
          <a:xfrm>
            <a:off x="83376" y="55584"/>
            <a:ext cx="6142101" cy="20467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4F81BD"/>
                </a:solidFill>
                <a:highlight>
                  <a:srgbClr val="FFFFFF"/>
                </a:highlight>
                <a:latin typeface="Cambria"/>
                <a:ea typeface="Cambria"/>
              </a:rPr>
              <a:t>🔗 Connecting 3 Tables in One View for Report Generation</a:t>
            </a:r>
            <a:endParaRPr lang="en-US" sz="1400">
              <a:latin typeface="Cambria"/>
              <a:ea typeface="Cambria"/>
            </a:endParaRPr>
          </a:p>
          <a:p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To generate a </a:t>
            </a: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complete report</a:t>
            </a:r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, a VIEW was created by connecting the following three tables:</a:t>
            </a:r>
            <a:endParaRPr lang="en-US" sz="1100"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 err="1">
                <a:highlight>
                  <a:srgbClr val="FFFFFF"/>
                </a:highlight>
                <a:latin typeface="Cambria"/>
                <a:ea typeface="Cambria"/>
              </a:rPr>
              <a:t>CKYC_AadhaarMaster</a:t>
            </a:r>
            <a:b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(Aadhaar, PAN, personal details)</a:t>
            </a:r>
            <a:endParaRPr lang="en-US" sz="1100"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 err="1">
                <a:highlight>
                  <a:srgbClr val="FFFFFF"/>
                </a:highlight>
                <a:latin typeface="Cambria"/>
                <a:ea typeface="Cambria"/>
              </a:rPr>
              <a:t>CKYC_BankRecords</a:t>
            </a:r>
            <a:b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(Bank account and Aadhaar seeding details)</a:t>
            </a:r>
            <a:endParaRPr lang="en-US" sz="1100">
              <a:latin typeface="Cambria"/>
              <a:ea typeface="Cambri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100" b="1" err="1">
                <a:highlight>
                  <a:srgbClr val="FFFFFF"/>
                </a:highlight>
                <a:latin typeface="Cambria"/>
                <a:ea typeface="Cambria"/>
              </a:rPr>
              <a:t>Education_Apaar</a:t>
            </a:r>
            <a:b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(Education and APAAR details)</a:t>
            </a:r>
            <a:endParaRPr lang="en-US" sz="1100">
              <a:latin typeface="Cambria"/>
              <a:ea typeface="Cambria"/>
            </a:endParaRPr>
          </a:p>
          <a:p>
            <a:endParaRPr lang="en-US"/>
          </a:p>
          <a:p>
            <a:pPr algn="l"/>
            <a:endParaRPr lang="en-US"/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F0EA5A1-1706-584C-6DDE-3EBC05827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472" y="2836124"/>
            <a:ext cx="2806546" cy="1489627"/>
          </a:xfrm>
          <a:prstGeom prst="rect">
            <a:avLst/>
          </a:prstGeom>
        </p:spPr>
      </p:pic>
      <p:pic>
        <p:nvPicPr>
          <p:cNvPr id="6" name="Picture 5" descr="A computer screen shot of a computer&#10;&#10;AI-generated content may be incorrect.">
            <a:extLst>
              <a:ext uri="{FF2B5EF4-FFF2-40B4-BE49-F238E27FC236}">
                <a16:creationId xmlns:a16="http://schemas.microsoft.com/office/drawing/2014/main" id="{A79C1563-7402-0EC6-0BC3-3FAE9F221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002" y="5361640"/>
            <a:ext cx="2906680" cy="212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403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DBB1DDF-0A2E-8F7A-0E10-C08B8F5CA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46"/>
            <a:ext cx="6855681" cy="992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19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2DA21FD-5FCE-B04C-B601-F1B2F7E01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03"/>
            <a:ext cx="6855681" cy="991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90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06C850-2A49-1152-F7F1-7CF54B843A1B}"/>
              </a:ext>
            </a:extLst>
          </p:cNvPr>
          <p:cNvSpPr txBox="1"/>
          <p:nvPr/>
        </p:nvSpPr>
        <p:spPr>
          <a:xfrm>
            <a:off x="199" y="4230097"/>
            <a:ext cx="5780981" cy="30162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solidFill>
                  <a:srgbClr val="4F81BD"/>
                </a:solidFill>
                <a:highlight>
                  <a:srgbClr val="FFFFFF"/>
                </a:highlight>
                <a:latin typeface="Cambria"/>
                <a:ea typeface="Cambria"/>
              </a:rPr>
              <a:t>📄 Declaration</a:t>
            </a:r>
            <a:endParaRPr lang="en-US" sz="1400" dirty="0">
              <a:latin typeface="Cambria"/>
              <a:ea typeface="Cambria"/>
            </a:endParaRPr>
          </a:p>
          <a:p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I hereby declare that this project titled 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“</a:t>
            </a:r>
            <a:r>
              <a:rPr lang="en-US" sz="1100" b="1" dirty="0" err="1">
                <a:highlight>
                  <a:srgbClr val="FFFFFF"/>
                </a:highlight>
                <a:latin typeface="Cambria"/>
                <a:ea typeface="Cambria"/>
              </a:rPr>
              <a:t>Kingks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 Ecosystem Project”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is my original work and has been completed by me using 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LibreOffice Base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.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The information used in this project is created for educational purposes only and does not contain any real personal data.</a:t>
            </a:r>
            <a:endParaRPr lang="en-US" sz="1100" dirty="0">
              <a:latin typeface="Cambria"/>
              <a:ea typeface="Cambria"/>
            </a:endParaRPr>
          </a:p>
          <a:p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I have completed this project under the guidance of 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Mr. Sukhwinder Singh Sir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and have not copied it from any other source.</a:t>
            </a:r>
            <a:endParaRPr lang="en-US" sz="1100" dirty="0">
              <a:latin typeface="Cambria"/>
              <a:ea typeface="Cambria"/>
            </a:endParaRPr>
          </a:p>
          <a:p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Student Name: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Krishna </a:t>
            </a:r>
            <a:r>
              <a:rPr lang="en-US" sz="1100" dirty="0" err="1">
                <a:highlight>
                  <a:srgbClr val="FFFFFF"/>
                </a:highlight>
                <a:latin typeface="Cambria"/>
                <a:ea typeface="Cambria"/>
              </a:rPr>
              <a:t>Sengar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Class: X (CBSE)</a:t>
            </a:r>
            <a:endParaRPr lang="en-US" sz="1100" dirty="0">
              <a:latin typeface="Cambria"/>
              <a:ea typeface="Cambria"/>
            </a:endParaRPr>
          </a:p>
          <a:p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Section: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C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Roll Number: 13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School: Geeta Public School</a:t>
            </a:r>
            <a:endParaRPr lang="en-US" sz="1100" dirty="0">
              <a:latin typeface="Cambria"/>
              <a:ea typeface="Cambria"/>
            </a:endParaRPr>
          </a:p>
          <a:p>
            <a:endParaRPr lang="en-US" sz="1100" dirty="0">
              <a:highlight>
                <a:srgbClr val="FFFFFF"/>
              </a:highlight>
              <a:latin typeface="Cambria"/>
              <a:ea typeface="Cambria"/>
            </a:endParaRPr>
          </a:p>
          <a:p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ambria"/>
              <a:ea typeface="Cambria"/>
            </a:endParaRPr>
          </a:p>
          <a:p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Cambria"/>
              <a:ea typeface="Cambria"/>
            </a:endParaRPr>
          </a:p>
          <a:p>
            <a:endParaRPr lang="en-US" sz="1100" dirty="0">
              <a:solidFill>
                <a:srgbClr val="000000"/>
              </a:solidFill>
              <a:latin typeface="Cambria"/>
              <a:ea typeface="Cambria"/>
            </a:endParaRPr>
          </a:p>
          <a:p>
            <a:pPr algn="ctr"/>
            <a:endParaRPr lang="en-US" sz="1100" dirty="0">
              <a:latin typeface="Cambria"/>
              <a:ea typeface="Cambri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E8EB45-0F15-7191-3492-05F125831DE1}"/>
              </a:ext>
            </a:extLst>
          </p:cNvPr>
          <p:cNvSpPr txBox="1"/>
          <p:nvPr/>
        </p:nvSpPr>
        <p:spPr>
          <a:xfrm>
            <a:off x="210444" y="9187783"/>
            <a:ext cx="151370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Teacher Sign</a:t>
            </a:r>
          </a:p>
          <a:p>
            <a:endParaRPr lang="en-US" sz="1200" dirty="0"/>
          </a:p>
          <a:p>
            <a:r>
              <a:rPr lang="en-US" sz="1200" dirty="0"/>
              <a:t>____________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F533E6-1891-90C3-4B2D-2FEF895DDA8D}"/>
              </a:ext>
            </a:extLst>
          </p:cNvPr>
          <p:cNvSpPr txBox="1"/>
          <p:nvPr/>
        </p:nvSpPr>
        <p:spPr>
          <a:xfrm>
            <a:off x="5493737" y="9026981"/>
            <a:ext cx="136333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SCHOOL STAMP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267E38-69A8-F093-6967-5E5CB6BF21FC}"/>
              </a:ext>
            </a:extLst>
          </p:cNvPr>
          <p:cNvSpPr txBox="1"/>
          <p:nvPr/>
        </p:nvSpPr>
        <p:spPr>
          <a:xfrm>
            <a:off x="5638771" y="9467654"/>
            <a:ext cx="107262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________</a:t>
            </a:r>
          </a:p>
        </p:txBody>
      </p:sp>
      <p:pic>
        <p:nvPicPr>
          <p:cNvPr id="8" name="Picture 7" descr="A group of logos and numbers&#10;&#10;AI-generated content may be incorrect.">
            <a:extLst>
              <a:ext uri="{FF2B5EF4-FFF2-40B4-BE49-F238E27FC236}">
                <a16:creationId xmlns:a16="http://schemas.microsoft.com/office/drawing/2014/main" id="{BE89446C-CD34-770B-BB4E-3E8B144EC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009"/>
            <a:ext cx="6855681" cy="39230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277ABE-3E55-713A-55DB-A45E037EF2EF}"/>
              </a:ext>
            </a:extLst>
          </p:cNvPr>
          <p:cNvSpPr txBox="1"/>
          <p:nvPr/>
        </p:nvSpPr>
        <p:spPr>
          <a:xfrm>
            <a:off x="594892" y="4003268"/>
            <a:ext cx="567891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76000"/>
                    <a:lumOff val="24000"/>
                  </a:schemeClr>
                </a:solidFill>
                <a:ea typeface="+mn-lt"/>
                <a:cs typeface="+mn-lt"/>
              </a:rPr>
              <a:t>THIS REPORT CONTAINS DATA OF 500 INDIVIDUALS.</a:t>
            </a:r>
            <a:endParaRPr lang="en-US" sz="1600" b="1">
              <a:solidFill>
                <a:schemeClr val="tx2">
                  <a:lumMod val="76000"/>
                  <a:lumOff val="24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EC0CE4-46DC-7F89-496C-96906FD82B2D}"/>
              </a:ext>
            </a:extLst>
          </p:cNvPr>
          <p:cNvSpPr txBox="1"/>
          <p:nvPr/>
        </p:nvSpPr>
        <p:spPr>
          <a:xfrm>
            <a:off x="4700976" y="5816590"/>
            <a:ext cx="2163154" cy="8771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>
                <a:highlight>
                  <a:srgbClr val="FFFFFF"/>
                </a:highlight>
                <a:latin typeface="Cambria"/>
                <a:ea typeface="Cambria"/>
              </a:rPr>
              <a:t>Signature:</a:t>
            </a:r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 ____________</a:t>
            </a:r>
            <a:endParaRPr lang="en-US" sz="1100">
              <a:latin typeface="Cambria"/>
              <a:ea typeface="Cambria"/>
            </a:endParaRPr>
          </a:p>
          <a:p>
            <a:endParaRPr lang="en-US" sz="1100" dirty="0">
              <a:latin typeface="Cambria"/>
              <a:ea typeface="Cambria"/>
            </a:endParaRPr>
          </a:p>
          <a:p>
            <a:r>
              <a:rPr lang="en-US" sz="1100">
                <a:highlight>
                  <a:srgbClr val="FFFFFF"/>
                </a:highlight>
                <a:latin typeface="Cambria"/>
                <a:ea typeface="Cambria"/>
              </a:rPr>
              <a:t>Date: ____________</a:t>
            </a:r>
            <a:endParaRPr lang="en-US" sz="1100">
              <a:latin typeface="Cambria"/>
              <a:ea typeface="Cambria"/>
            </a:endParaRPr>
          </a:p>
          <a:p>
            <a:pPr algn="l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7BF76E-2BA9-E781-D5E5-8038EBC45851}"/>
              </a:ext>
            </a:extLst>
          </p:cNvPr>
          <p:cNvSpPr txBox="1"/>
          <p:nvPr/>
        </p:nvSpPr>
        <p:spPr>
          <a:xfrm>
            <a:off x="828422" y="6071707"/>
            <a:ext cx="4802474" cy="233910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1100" dirty="0">
              <a:latin typeface="Cambria"/>
              <a:ea typeface="Cambria"/>
            </a:endParaRPr>
          </a:p>
          <a:p>
            <a:endParaRPr lang="en-US" sz="1100" dirty="0">
              <a:latin typeface="Cambria"/>
              <a:ea typeface="Cambria"/>
            </a:endParaRPr>
          </a:p>
          <a:p>
            <a:endParaRPr lang="en-US" sz="1100" dirty="0">
              <a:latin typeface="Cambria"/>
              <a:ea typeface="Cambria"/>
            </a:endParaRPr>
          </a:p>
          <a:p>
            <a:pPr algn="ctr"/>
            <a:r>
              <a:rPr lang="en-US" sz="1400" b="1">
                <a:solidFill>
                  <a:srgbClr val="4F81BD"/>
                </a:solidFill>
                <a:highlight>
                  <a:srgbClr val="FFFFFF"/>
                </a:highlight>
                <a:latin typeface="Cambria"/>
                <a:ea typeface="Cambria"/>
              </a:rPr>
              <a:t>📜 Certificate</a:t>
            </a:r>
            <a:endParaRPr lang="en-US" sz="1400">
              <a:latin typeface="Cambria"/>
              <a:ea typeface="Cambria"/>
            </a:endParaRPr>
          </a:p>
          <a:p>
            <a:pPr algn="ctr"/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This is to certify that 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Krishna </a:t>
            </a:r>
            <a:r>
              <a:rPr lang="en-US" sz="1100" b="1" dirty="0" err="1">
                <a:highlight>
                  <a:srgbClr val="FFFFFF"/>
                </a:highlight>
                <a:latin typeface="Cambria"/>
                <a:ea typeface="Cambria"/>
              </a:rPr>
              <a:t>Sengar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, student of 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Class X (CBSE), Section C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, </a:t>
            </a:r>
            <a:r>
              <a:rPr lang="en-US" sz="1100" dirty="0" err="1">
                <a:highlight>
                  <a:srgbClr val="FFFFFF"/>
                </a:highlight>
                <a:latin typeface="Cambria"/>
                <a:ea typeface="Cambria"/>
              </a:rPr>
              <a:t>RollNumber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13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,of 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Geeta Public School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, has successfully completed the project titled 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“</a:t>
            </a:r>
            <a:r>
              <a:rPr lang="en-US" sz="1100" b="1" dirty="0" err="1">
                <a:highlight>
                  <a:srgbClr val="FFFFFF"/>
                </a:highlight>
                <a:latin typeface="Cambria"/>
                <a:ea typeface="Cambria"/>
              </a:rPr>
              <a:t>KingksEcosystemProject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”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using </a:t>
            </a:r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LibreOffice Base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under my guidance and supervision.</a:t>
            </a:r>
            <a:endParaRPr lang="en-US" sz="1100" dirty="0">
              <a:latin typeface="Cambria"/>
              <a:ea typeface="Cambria"/>
            </a:endParaRPr>
          </a:p>
          <a:p>
            <a:pPr algn="ctr"/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This project is an original work and has been completed as per the </a:t>
            </a:r>
            <a:r>
              <a:rPr lang="en-US" sz="1100" dirty="0" err="1">
                <a:highlight>
                  <a:srgbClr val="FFFFFF"/>
                </a:highlight>
                <a:latin typeface="Cambria"/>
                <a:ea typeface="Cambria"/>
              </a:rPr>
              <a:t>CBSEcurriculumrequirements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. The student has shown sincere effort, dedication, and interest </a:t>
            </a:r>
            <a:r>
              <a:rPr lang="en-US" sz="1100" dirty="0" err="1">
                <a:highlight>
                  <a:srgbClr val="FFFFFF"/>
                </a:highlight>
                <a:latin typeface="Cambria"/>
                <a:ea typeface="Cambria"/>
              </a:rPr>
              <a:t>incompleting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</a:t>
            </a:r>
            <a:r>
              <a:rPr lang="en-US" sz="1100" dirty="0" err="1">
                <a:highlight>
                  <a:srgbClr val="FFFFFF"/>
                </a:highlight>
                <a:latin typeface="Cambria"/>
                <a:ea typeface="Cambria"/>
              </a:rPr>
              <a:t>theproject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.</a:t>
            </a:r>
            <a:endParaRPr lang="en-US" sz="1100" dirty="0">
              <a:latin typeface="Cambria"/>
              <a:ea typeface="Cambria"/>
            </a:endParaRPr>
          </a:p>
          <a:p>
            <a:pPr algn="ctr"/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I wish him all the best for his future endeavors.</a:t>
            </a:r>
            <a:endParaRPr lang="en-US" sz="1100" dirty="0">
              <a:latin typeface="Cambria"/>
              <a:ea typeface="Cambria"/>
            </a:endParaRPr>
          </a:p>
          <a:p>
            <a:endParaRPr lang="en-US" sz="1100" dirty="0">
              <a:highlight>
                <a:srgbClr val="FFFFFF"/>
              </a:highlight>
              <a:latin typeface="Cambria"/>
              <a:ea typeface="Cambri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E207A1-3F8F-3627-8E60-1741E19D8210}"/>
              </a:ext>
            </a:extLst>
          </p:cNvPr>
          <p:cNvSpPr txBox="1"/>
          <p:nvPr/>
        </p:nvSpPr>
        <p:spPr>
          <a:xfrm>
            <a:off x="205933" y="8259552"/>
            <a:ext cx="2489668" cy="9387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highlight>
                  <a:srgbClr val="FFFFFF"/>
                </a:highlight>
                <a:latin typeface="Cambria"/>
                <a:ea typeface="Cambria"/>
              </a:rPr>
              <a:t>Teacher’s Name:</a:t>
            </a: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 Mr. Sukhwinder Singh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Subject Teacher: Computer Applications / IT</a:t>
            </a:r>
            <a:b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</a:br>
            <a:r>
              <a:rPr lang="en-US" sz="1100" dirty="0">
                <a:highlight>
                  <a:srgbClr val="FFFFFF"/>
                </a:highlight>
                <a:latin typeface="Cambria"/>
                <a:ea typeface="Cambria"/>
              </a:rPr>
              <a:t>School: Geeta Public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37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A4 Paper (210x297 mm)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282</cp:revision>
  <dcterms:created xsi:type="dcterms:W3CDTF">2025-12-17T05:05:51Z</dcterms:created>
  <dcterms:modified xsi:type="dcterms:W3CDTF">2025-12-21T13:09:59Z</dcterms:modified>
</cp:coreProperties>
</file>