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6858000" cy="9906000" type="A4"/>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DED11"/>
    <a:srgbClr val="D1D11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0F87285-F772-1E75-3120-52D670F582B3}" v="1444" dt="2025-12-25T17:38:35.17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snapToGrid="0">
      <p:cViewPr varScale="1">
        <p:scale>
          <a:sx n="86" d="100"/>
          <a:sy n="86" d="100"/>
        </p:scale>
        <p:origin x="96" y="8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57250" y="1621191"/>
            <a:ext cx="5143500" cy="3448756"/>
          </a:xfrm>
        </p:spPr>
        <p:txBody>
          <a:bodyPr anchor="b"/>
          <a:lstStyle>
            <a:lvl1pPr algn="ctr">
              <a:defRPr sz="3375"/>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350"/>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12/25/2025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12/25/2025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2"/>
            <a:ext cx="5915025" cy="4120620"/>
          </a:xfrm>
        </p:spPr>
        <p:txBody>
          <a:bodyPr anchor="b"/>
          <a:lstStyle>
            <a:lvl1pPr>
              <a:defRPr sz="3375"/>
            </a:lvl1pPr>
          </a:lstStyle>
          <a:p>
            <a:r>
              <a:rPr lang="en-US"/>
              <a:t>Click to edit Master title style</a:t>
            </a:r>
            <a:endParaRPr lang="en-US" dirty="0"/>
          </a:p>
        </p:txBody>
      </p:sp>
      <p:sp>
        <p:nvSpPr>
          <p:cNvPr id="3" name="Text Placeholder 2"/>
          <p:cNvSpPr>
            <a:spLocks noGrp="1"/>
          </p:cNvSpPr>
          <p:nvPr>
            <p:ph type="body" idx="1"/>
          </p:nvPr>
        </p:nvSpPr>
        <p:spPr>
          <a:xfrm>
            <a:off x="467916" y="6629225"/>
            <a:ext cx="5915025" cy="2166937"/>
          </a:xfrm>
        </p:spPr>
        <p:txBody>
          <a:bodyPr/>
          <a:lstStyle>
            <a:lvl1pPr marL="0" indent="0">
              <a:buNone/>
              <a:defRPr sz="1350">
                <a:solidFill>
                  <a:schemeClr val="tx1">
                    <a:tint val="82000"/>
                  </a:schemeClr>
                </a:solidFill>
              </a:defRPr>
            </a:lvl1pPr>
            <a:lvl2pPr marL="257175" indent="0">
              <a:buNone/>
              <a:defRPr sz="1125">
                <a:solidFill>
                  <a:schemeClr val="tx1">
                    <a:tint val="82000"/>
                  </a:schemeClr>
                </a:solidFill>
              </a:defRPr>
            </a:lvl2pPr>
            <a:lvl3pPr marL="514350" indent="0">
              <a:buNone/>
              <a:defRPr sz="1013">
                <a:solidFill>
                  <a:schemeClr val="tx1">
                    <a:tint val="82000"/>
                  </a:schemeClr>
                </a:solidFill>
              </a:defRPr>
            </a:lvl3pPr>
            <a:lvl4pPr marL="771525" indent="0">
              <a:buNone/>
              <a:defRPr sz="900">
                <a:solidFill>
                  <a:schemeClr val="tx1">
                    <a:tint val="82000"/>
                  </a:schemeClr>
                </a:solidFill>
              </a:defRPr>
            </a:lvl4pPr>
            <a:lvl5pPr marL="1028700" indent="0">
              <a:buNone/>
              <a:defRPr sz="900">
                <a:solidFill>
                  <a:schemeClr val="tx1">
                    <a:tint val="82000"/>
                  </a:schemeClr>
                </a:solidFill>
              </a:defRPr>
            </a:lvl5pPr>
            <a:lvl6pPr marL="1285875" indent="0">
              <a:buNone/>
              <a:defRPr sz="900">
                <a:solidFill>
                  <a:schemeClr val="tx1">
                    <a:tint val="82000"/>
                  </a:schemeClr>
                </a:solidFill>
              </a:defRPr>
            </a:lvl6pPr>
            <a:lvl7pPr marL="1543050" indent="0">
              <a:buNone/>
              <a:defRPr sz="900">
                <a:solidFill>
                  <a:schemeClr val="tx1">
                    <a:tint val="82000"/>
                  </a:schemeClr>
                </a:solidFill>
              </a:defRPr>
            </a:lvl7pPr>
            <a:lvl8pPr marL="1800225" indent="0">
              <a:buNone/>
              <a:defRPr sz="900">
                <a:solidFill>
                  <a:schemeClr val="tx1">
                    <a:tint val="82000"/>
                  </a:schemeClr>
                </a:solidFill>
              </a:defRPr>
            </a:lvl8pPr>
            <a:lvl9pPr marL="2057400" indent="0">
              <a:buNone/>
              <a:defRPr sz="9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12/25/2025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12/25/2025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4"/>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12/25/2025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12/25/2025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12/25/2025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3" cy="2311400"/>
          </a:xfrm>
        </p:spPr>
        <p:txBody>
          <a:bodyPr anchor="b"/>
          <a:lstStyle>
            <a:lvl1pPr>
              <a:defRPr sz="1800"/>
            </a:lvl1pPr>
          </a:lstStyle>
          <a:p>
            <a:r>
              <a:rPr lang="en-US"/>
              <a:t>Click to edit Master title style</a:t>
            </a:r>
            <a:endParaRPr lang="en-US" dirty="0"/>
          </a:p>
        </p:txBody>
      </p:sp>
      <p:sp>
        <p:nvSpPr>
          <p:cNvPr id="3" name="Content Placeholder 2"/>
          <p:cNvSpPr>
            <a:spLocks noGrp="1"/>
          </p:cNvSpPr>
          <p:nvPr>
            <p:ph idx="1"/>
          </p:nvPr>
        </p:nvSpPr>
        <p:spPr>
          <a:xfrm>
            <a:off x="2915543" y="1426281"/>
            <a:ext cx="3471863" cy="7039681"/>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3" cy="5505627"/>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12/25/2025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3" cy="2311400"/>
          </a:xfrm>
        </p:spPr>
        <p:txBody>
          <a:bodyPr anchor="b"/>
          <a:lstStyle>
            <a:lvl1pPr>
              <a:defRPr sz="1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1"/>
            <a:ext cx="3471863" cy="7039681"/>
          </a:xfrm>
        </p:spPr>
        <p:txBody>
          <a:bodyPr anchor="t"/>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r>
              <a:rPr lang="en-US"/>
              <a:t>Click icon to add picture</a:t>
            </a:r>
            <a:endParaRPr lang="en-US" dirty="0"/>
          </a:p>
        </p:txBody>
      </p:sp>
      <p:sp>
        <p:nvSpPr>
          <p:cNvPr id="4" name="Text Placeholder 3"/>
          <p:cNvSpPr>
            <a:spLocks noGrp="1"/>
          </p:cNvSpPr>
          <p:nvPr>
            <p:ph type="body" sz="half" idx="2"/>
          </p:nvPr>
        </p:nvSpPr>
        <p:spPr>
          <a:xfrm>
            <a:off x="472381" y="2971800"/>
            <a:ext cx="2211883" cy="5505627"/>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12/25/2025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12/25/2025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6"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7" y="527403"/>
            <a:ext cx="4350544" cy="83948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12/25/2025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4"/>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5"/>
            <a:ext cx="1543050" cy="527403"/>
          </a:xfrm>
          <a:prstGeom prst="rect">
            <a:avLst/>
          </a:prstGeom>
        </p:spPr>
        <p:txBody>
          <a:bodyPr vert="horz" lIns="91440" tIns="45720" rIns="91440" bIns="45720" rtlCol="0" anchor="ctr"/>
          <a:lstStyle>
            <a:lvl1pPr algn="l">
              <a:defRPr sz="675">
                <a:solidFill>
                  <a:schemeClr val="tx1">
                    <a:tint val="82000"/>
                  </a:schemeClr>
                </a:solidFill>
              </a:defRPr>
            </a:lvl1pPr>
          </a:lstStyle>
          <a:p>
            <a:fld id="{846CE7D5-CF57-46EF-B807-FDD0502418D4}" type="datetimeFigureOut">
              <a:rPr lang="en-US" smtClean="0"/>
              <a:t>12/25/2025</a:t>
            </a:fld>
            <a:endParaRPr lang="en-US"/>
          </a:p>
        </p:txBody>
      </p:sp>
      <p:sp>
        <p:nvSpPr>
          <p:cNvPr id="5" name="Footer Placeholder 4"/>
          <p:cNvSpPr>
            <a:spLocks noGrp="1"/>
          </p:cNvSpPr>
          <p:nvPr>
            <p:ph type="ftr" sz="quarter" idx="3"/>
          </p:nvPr>
        </p:nvSpPr>
        <p:spPr>
          <a:xfrm>
            <a:off x="2271713" y="9181395"/>
            <a:ext cx="2314575" cy="527403"/>
          </a:xfrm>
          <a:prstGeom prst="rect">
            <a:avLst/>
          </a:prstGeom>
        </p:spPr>
        <p:txBody>
          <a:bodyPr vert="horz" lIns="91440" tIns="45720" rIns="91440" bIns="45720" rtlCol="0" anchor="ctr"/>
          <a:lstStyle>
            <a:lvl1pPr algn="ctr">
              <a:defRPr sz="675">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4843463" y="9181395"/>
            <a:ext cx="1543050" cy="527403"/>
          </a:xfrm>
          <a:prstGeom prst="rect">
            <a:avLst/>
          </a:prstGeom>
        </p:spPr>
        <p:txBody>
          <a:bodyPr vert="horz" lIns="91440" tIns="45720" rIns="91440" bIns="45720" rtlCol="0" anchor="ctr"/>
          <a:lstStyle>
            <a:lvl1pPr algn="r">
              <a:defRPr sz="675">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2A25DDA-8796-7AD5-6F4F-57F601922E2B}"/>
              </a:ext>
            </a:extLst>
          </p:cNvPr>
          <p:cNvSpPr txBox="1"/>
          <p:nvPr/>
        </p:nvSpPr>
        <p:spPr>
          <a:xfrm>
            <a:off x="1382249" y="620092"/>
            <a:ext cx="4509682"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400" b="1" dirty="0">
                <a:solidFill>
                  <a:schemeClr val="accent2">
                    <a:lumMod val="76000"/>
                  </a:schemeClr>
                </a:solidFill>
              </a:rPr>
              <a:t>CAFE MANAGEMENT SYSTEM</a:t>
            </a:r>
          </a:p>
        </p:txBody>
      </p:sp>
      <p:sp>
        <p:nvSpPr>
          <p:cNvPr id="5" name="TextBox 4">
            <a:extLst>
              <a:ext uri="{FF2B5EF4-FFF2-40B4-BE49-F238E27FC236}">
                <a16:creationId xmlns:a16="http://schemas.microsoft.com/office/drawing/2014/main" id="{5D7EB440-36D6-1262-BFB5-8ABC0F222D59}"/>
              </a:ext>
            </a:extLst>
          </p:cNvPr>
          <p:cNvSpPr txBox="1"/>
          <p:nvPr/>
        </p:nvSpPr>
        <p:spPr>
          <a:xfrm>
            <a:off x="1169979" y="95862"/>
            <a:ext cx="4532891"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dirty="0">
                <a:solidFill>
                  <a:schemeClr val="accent1"/>
                </a:solidFill>
              </a:rPr>
              <a:t>GEETA PUBLIC SCHOOL </a:t>
            </a:r>
          </a:p>
        </p:txBody>
      </p:sp>
      <p:pic>
        <p:nvPicPr>
          <p:cNvPr id="6" name="Picture 5" descr="A yellow and blue logo&#10;&#10;AI-generated content may be incorrect.">
            <a:extLst>
              <a:ext uri="{FF2B5EF4-FFF2-40B4-BE49-F238E27FC236}">
                <a16:creationId xmlns:a16="http://schemas.microsoft.com/office/drawing/2014/main" id="{1E6A622A-6297-7039-1E69-F4F5BD1E305E}"/>
              </a:ext>
            </a:extLst>
          </p:cNvPr>
          <p:cNvPicPr>
            <a:picLocks noChangeAspect="1"/>
          </p:cNvPicPr>
          <p:nvPr/>
        </p:nvPicPr>
        <p:blipFill>
          <a:blip r:embed="rId2"/>
          <a:stretch>
            <a:fillRect/>
          </a:stretch>
        </p:blipFill>
        <p:spPr>
          <a:xfrm>
            <a:off x="-24819" y="-129212"/>
            <a:ext cx="1403848" cy="1404003"/>
          </a:xfrm>
          <a:prstGeom prst="rect">
            <a:avLst/>
          </a:prstGeom>
        </p:spPr>
      </p:pic>
      <p:pic>
        <p:nvPicPr>
          <p:cNvPr id="7" name="Picture 6" descr="A yellow and blue logo&#10;&#10;AI-generated content may be incorrect.">
            <a:extLst>
              <a:ext uri="{FF2B5EF4-FFF2-40B4-BE49-F238E27FC236}">
                <a16:creationId xmlns:a16="http://schemas.microsoft.com/office/drawing/2014/main" id="{E075F531-54DC-B024-ED77-2AD9394E54DF}"/>
              </a:ext>
            </a:extLst>
          </p:cNvPr>
          <p:cNvPicPr>
            <a:picLocks noChangeAspect="1"/>
          </p:cNvPicPr>
          <p:nvPr/>
        </p:nvPicPr>
        <p:blipFill>
          <a:blip r:embed="rId2"/>
          <a:stretch>
            <a:fillRect/>
          </a:stretch>
        </p:blipFill>
        <p:spPr>
          <a:xfrm>
            <a:off x="5476717" y="-144289"/>
            <a:ext cx="1433992" cy="1434477"/>
          </a:xfrm>
          <a:prstGeom prst="rect">
            <a:avLst/>
          </a:prstGeom>
        </p:spPr>
      </p:pic>
      <p:sp>
        <p:nvSpPr>
          <p:cNvPr id="8" name="TextBox 7">
            <a:extLst>
              <a:ext uri="{FF2B5EF4-FFF2-40B4-BE49-F238E27FC236}">
                <a16:creationId xmlns:a16="http://schemas.microsoft.com/office/drawing/2014/main" id="{7BD4C307-483C-00F1-F8A8-AF04FAA549EE}"/>
              </a:ext>
            </a:extLst>
          </p:cNvPr>
          <p:cNvSpPr txBox="1"/>
          <p:nvPr/>
        </p:nvSpPr>
        <p:spPr>
          <a:xfrm>
            <a:off x="855610" y="1284174"/>
            <a:ext cx="4835475" cy="3170099"/>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sz="2000" b="1" dirty="0">
                <a:ea typeface="+mn-lt"/>
                <a:cs typeface="+mn-lt"/>
              </a:rPr>
              <a:t>STUDENT NAME: DIVYANSH RAJAWAT</a:t>
            </a:r>
            <a:endParaRPr lang="en-US" sz="2000" b="1" dirty="0"/>
          </a:p>
          <a:p>
            <a:pPr algn="ctr"/>
            <a:r>
              <a:rPr lang="en-US" sz="2000" b="1" dirty="0">
                <a:ea typeface="+mn-lt"/>
                <a:cs typeface="+mn-lt"/>
              </a:rPr>
              <a:t>CLASS &amp; SECTION: 10 – A</a:t>
            </a:r>
            <a:endParaRPr lang="en-US" sz="2000" b="1" dirty="0"/>
          </a:p>
          <a:p>
            <a:pPr algn="ctr"/>
            <a:r>
              <a:rPr lang="en-US" sz="2000" b="1" dirty="0">
                <a:ea typeface="+mn-lt"/>
                <a:cs typeface="+mn-lt"/>
              </a:rPr>
              <a:t>ROLL NUMBER: 11</a:t>
            </a:r>
            <a:endParaRPr lang="en-US" sz="2000" b="1" dirty="0"/>
          </a:p>
          <a:p>
            <a:pPr algn="ctr"/>
            <a:r>
              <a:rPr lang="en-US" sz="2000" b="1" dirty="0">
                <a:ea typeface="+mn-lt"/>
                <a:cs typeface="+mn-lt"/>
              </a:rPr>
              <a:t>SCHOOL NAME: GEETA PUBLIC SCHOOL</a:t>
            </a:r>
            <a:endParaRPr lang="en-US" sz="2000" b="1" dirty="0"/>
          </a:p>
          <a:p>
            <a:pPr algn="ctr"/>
            <a:r>
              <a:rPr lang="en-US" sz="2000" b="1" dirty="0">
                <a:ea typeface="+mn-lt"/>
                <a:cs typeface="+mn-lt"/>
              </a:rPr>
              <a:t>SUBJECT TEACHER: SUKHWINDER SINGH SOHAL SIR</a:t>
            </a:r>
            <a:endParaRPr lang="en-US" sz="2000" b="1" dirty="0"/>
          </a:p>
          <a:p>
            <a:pPr algn="ctr"/>
            <a:r>
              <a:rPr lang="en-US" sz="2000" b="1" dirty="0">
                <a:ea typeface="+mn-lt"/>
                <a:cs typeface="+mn-lt"/>
              </a:rPr>
              <a:t>SUBJECT: INFORMATION TECHNOLOGY / COMPUTER APPLICATIONS</a:t>
            </a:r>
            <a:endParaRPr lang="en-US" sz="2000" b="1" dirty="0"/>
          </a:p>
          <a:p>
            <a:pPr algn="ctr"/>
            <a:endParaRPr lang="en-US" sz="2000" b="1" dirty="0"/>
          </a:p>
          <a:p>
            <a:pPr algn="ctr"/>
            <a:endParaRPr lang="en-US" sz="2000" b="1" dirty="0"/>
          </a:p>
        </p:txBody>
      </p:sp>
      <p:sp>
        <p:nvSpPr>
          <p:cNvPr id="9" name="TextBox 8">
            <a:extLst>
              <a:ext uri="{FF2B5EF4-FFF2-40B4-BE49-F238E27FC236}">
                <a16:creationId xmlns:a16="http://schemas.microsoft.com/office/drawing/2014/main" id="{AF0B3F9C-5540-8DA1-AE35-5E924281B683}"/>
              </a:ext>
            </a:extLst>
          </p:cNvPr>
          <p:cNvSpPr txBox="1"/>
          <p:nvPr/>
        </p:nvSpPr>
        <p:spPr>
          <a:xfrm>
            <a:off x="1144199" y="4159182"/>
            <a:ext cx="4504004" cy="584775"/>
          </a:xfrm>
          <a:prstGeom prst="rect">
            <a:avLst/>
          </a:prstGeom>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sz="3200" b="1" dirty="0">
                <a:solidFill>
                  <a:schemeClr val="accent4"/>
                </a:solidFill>
                <a:ea typeface="+mn-lt"/>
                <a:cs typeface="+mn-lt"/>
              </a:rPr>
              <a:t>ACKNOWLEDGEMENT</a:t>
            </a:r>
            <a:endParaRPr lang="en-US" sz="2800">
              <a:solidFill>
                <a:schemeClr val="accent4"/>
              </a:solidFill>
            </a:endParaRPr>
          </a:p>
        </p:txBody>
      </p:sp>
      <p:cxnSp>
        <p:nvCxnSpPr>
          <p:cNvPr id="12" name="Straight Arrow Connector 11">
            <a:extLst>
              <a:ext uri="{FF2B5EF4-FFF2-40B4-BE49-F238E27FC236}">
                <a16:creationId xmlns:a16="http://schemas.microsoft.com/office/drawing/2014/main" id="{697236D1-F00F-F679-18CB-723EC628F9F1}"/>
              </a:ext>
            </a:extLst>
          </p:cNvPr>
          <p:cNvCxnSpPr/>
          <p:nvPr/>
        </p:nvCxnSpPr>
        <p:spPr>
          <a:xfrm flipV="1">
            <a:off x="1330513" y="574393"/>
            <a:ext cx="4136640" cy="85375"/>
          </a:xfrm>
          <a:prstGeom prst="straightConnector1">
            <a:avLst/>
          </a:prstGeom>
        </p:spPr>
        <p:style>
          <a:lnRef idx="2">
            <a:schemeClr val="accent1"/>
          </a:lnRef>
          <a:fillRef idx="0">
            <a:schemeClr val="accent1"/>
          </a:fillRef>
          <a:effectRef idx="1">
            <a:schemeClr val="accent1"/>
          </a:effectRef>
          <a:fontRef idx="minor">
            <a:schemeClr val="tx1"/>
          </a:fontRef>
        </p:style>
      </p:cxnSp>
      <p:sp>
        <p:nvSpPr>
          <p:cNvPr id="13" name="TextBox 12">
            <a:extLst>
              <a:ext uri="{FF2B5EF4-FFF2-40B4-BE49-F238E27FC236}">
                <a16:creationId xmlns:a16="http://schemas.microsoft.com/office/drawing/2014/main" id="{BF9D8FB8-0B34-03F8-0116-90ECE43734B4}"/>
              </a:ext>
            </a:extLst>
          </p:cNvPr>
          <p:cNvSpPr txBox="1"/>
          <p:nvPr/>
        </p:nvSpPr>
        <p:spPr>
          <a:xfrm>
            <a:off x="197739" y="4945983"/>
            <a:ext cx="6417081" cy="415498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dirty="0">
                <a:ea typeface="+mn-lt"/>
                <a:cs typeface="+mn-lt"/>
              </a:rPr>
              <a:t>I WOULD LIKE TO EXPRESS MY SINCERE GRATITUDE TO MY RESPECTED TEACHER MR. SUKHWINDER SINGH SOHAL SIR FOR HIS VALUABLE GUIDANCE, CONSTANT SUPPORT, AND ENCOURAGEMENT THROUGHOUT THE COMPLETION OF THIS PROJECT.</a:t>
            </a:r>
            <a:endParaRPr lang="en-US" b="1" dirty="0"/>
          </a:p>
          <a:p>
            <a:r>
              <a:rPr lang="en-US" sz="2000" b="1" dirty="0">
                <a:ea typeface="+mn-lt"/>
                <a:cs typeface="+mn-lt"/>
              </a:rPr>
              <a:t>I ALSO THANK MY SCHOOL, GEETA PUBLIC SCHOOL, FOR PROVIDING THE NECESSARY RESOURCES AND A CONDUCIVE ENVIRONMENT FOR LEARNING.</a:t>
            </a:r>
            <a:endParaRPr lang="en-US" b="1"/>
          </a:p>
          <a:p>
            <a:r>
              <a:rPr lang="en-US" sz="2000" b="1" dirty="0">
                <a:ea typeface="+mn-lt"/>
                <a:cs typeface="+mn-lt"/>
              </a:rPr>
              <a:t>THIS PROJECT HELPED ME UNDERSTAND DATABASE CONCEPTS PRACTICALLY AND ENHANCED MY KNOWLEDGE AND SKILLS IN INFORMATION TECHNOLOGY.</a:t>
            </a:r>
            <a:endParaRPr lang="en-US" b="1" dirty="0"/>
          </a:p>
          <a:p>
            <a:pPr algn="r"/>
            <a:r>
              <a:rPr lang="en-US" sz="2400" b="1" dirty="0">
                <a:ea typeface="+mn-lt"/>
                <a:cs typeface="+mn-lt"/>
              </a:rPr>
              <a:t>— Divyansh Rajawat</a:t>
            </a:r>
            <a:endParaRPr lang="en-US" sz="2400" b="1"/>
          </a:p>
        </p:txBody>
      </p:sp>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308F34C-F012-0818-05B6-2D584236A3DA}"/>
              </a:ext>
            </a:extLst>
          </p:cNvPr>
          <p:cNvSpPr txBox="1"/>
          <p:nvPr/>
        </p:nvSpPr>
        <p:spPr>
          <a:xfrm>
            <a:off x="267300" y="1695046"/>
            <a:ext cx="6428506" cy="65556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dirty="0"/>
              <a:t>THIS IS TO CERTIFY THAT DIVYANSH RAJAWAT, A STUDENT OF CLASS X – A (ROLL NO. 11) OF GEETA PUBLIC SCHOOL, HAS SUCCESSFULLY COMPLETED THE PROJECT TITLED “CAFE MANAGEMENT SYSTEM” AS A PART OF THE CBSE CURRICULUM.</a:t>
            </a:r>
          </a:p>
          <a:p>
            <a:r>
              <a:rPr lang="en-US" sz="2000" b="1" dirty="0"/>
              <a:t>THE PROJECT HAS BEEN DESIGNED AND DEVELOPED USING LIBREOFFICE DATABASE (BASE), AND THROUGH THIS PROJECT, THE STUDENT HAS GAINED PRACTICAL KNOWLEDGE AND MASTERED THE BASIC CONCEPTS OF LIBREOFFICE DATABASE MANAGEMENT, INCLUDING TABLES, FORMS, QUERIES, AND REPORTS.</a:t>
            </a:r>
          </a:p>
          <a:p>
            <a:r>
              <a:rPr lang="en-US" sz="2000" b="1" dirty="0"/>
              <a:t>THIS PROJECT IS AN ORIGINAL WORK CARRIED OUT UNDER THE VALUABLE GUIDANCE AND SUPERVISION OF MR. SUKHWINDER SINGH SOHAL SIR, SUBJECT TEACHER, INFORMATION TECHNOLOGY / COMPUTER APPLICATIONS.</a:t>
            </a:r>
          </a:p>
          <a:p>
            <a:r>
              <a:rPr lang="en-US" sz="2000" b="1" dirty="0"/>
              <a:t>WE APPRECIATE THE EFFORTS AND DEDICATION SHOWN BY THE STUDENT DURING THE COMPLETION OF THIS PROJECT.</a:t>
            </a:r>
          </a:p>
          <a:p>
            <a:endParaRPr lang="en-US" sz="2000" b="1" dirty="0"/>
          </a:p>
        </p:txBody>
      </p:sp>
      <p:sp>
        <p:nvSpPr>
          <p:cNvPr id="7" name="TextBox 6">
            <a:extLst>
              <a:ext uri="{FF2B5EF4-FFF2-40B4-BE49-F238E27FC236}">
                <a16:creationId xmlns:a16="http://schemas.microsoft.com/office/drawing/2014/main" id="{D736631C-77F5-3ACB-FCCF-36DCAAD94434}"/>
              </a:ext>
            </a:extLst>
          </p:cNvPr>
          <p:cNvSpPr txBox="1"/>
          <p:nvPr/>
        </p:nvSpPr>
        <p:spPr>
          <a:xfrm>
            <a:off x="6880" y="8531623"/>
            <a:ext cx="3796188"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t>TEACHER’S SIGNATURE:</a:t>
            </a:r>
          </a:p>
          <a:p>
            <a:endParaRPr lang="en-US" dirty="0"/>
          </a:p>
          <a:p>
            <a:r>
              <a:rPr lang="en-US" b="1" dirty="0"/>
              <a:t> ____________________</a:t>
            </a:r>
            <a:endParaRPr lang="en-US"/>
          </a:p>
          <a:p>
            <a:endParaRPr lang="en-US"/>
          </a:p>
        </p:txBody>
      </p:sp>
      <p:sp>
        <p:nvSpPr>
          <p:cNvPr id="8" name="TextBox 7">
            <a:extLst>
              <a:ext uri="{FF2B5EF4-FFF2-40B4-BE49-F238E27FC236}">
                <a16:creationId xmlns:a16="http://schemas.microsoft.com/office/drawing/2014/main" id="{BFC5CC3D-06DA-7035-2A1E-6CFD830FAF7E}"/>
              </a:ext>
            </a:extLst>
          </p:cNvPr>
          <p:cNvSpPr txBox="1"/>
          <p:nvPr/>
        </p:nvSpPr>
        <p:spPr>
          <a:xfrm>
            <a:off x="4882253" y="8534155"/>
            <a:ext cx="1975343"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t>SCHOOL STAMP</a:t>
            </a:r>
          </a:p>
          <a:p>
            <a:endParaRPr lang="en-US" dirty="0"/>
          </a:p>
          <a:p>
            <a:r>
              <a:rPr lang="en-US" b="1" dirty="0"/>
              <a:t>_________________</a:t>
            </a:r>
          </a:p>
        </p:txBody>
      </p:sp>
      <p:sp>
        <p:nvSpPr>
          <p:cNvPr id="9" name="TextBox 8">
            <a:extLst>
              <a:ext uri="{FF2B5EF4-FFF2-40B4-BE49-F238E27FC236}">
                <a16:creationId xmlns:a16="http://schemas.microsoft.com/office/drawing/2014/main" id="{F0B686C8-14AB-7983-76CD-A935FC242AAA}"/>
              </a:ext>
            </a:extLst>
          </p:cNvPr>
          <p:cNvSpPr txBox="1"/>
          <p:nvPr/>
        </p:nvSpPr>
        <p:spPr>
          <a:xfrm>
            <a:off x="5802" y="7881056"/>
            <a:ext cx="3302443"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dirty="0"/>
          </a:p>
          <a:p>
            <a:r>
              <a:rPr lang="en-US" dirty="0"/>
              <a:t>DATE: ____________________</a:t>
            </a:r>
          </a:p>
        </p:txBody>
      </p:sp>
      <p:sp>
        <p:nvSpPr>
          <p:cNvPr id="10" name="TextBox 9">
            <a:extLst>
              <a:ext uri="{FF2B5EF4-FFF2-40B4-BE49-F238E27FC236}">
                <a16:creationId xmlns:a16="http://schemas.microsoft.com/office/drawing/2014/main" id="{D682C855-1FA6-67E7-6A8D-D52A11F90B31}"/>
              </a:ext>
            </a:extLst>
          </p:cNvPr>
          <p:cNvSpPr txBox="1"/>
          <p:nvPr/>
        </p:nvSpPr>
        <p:spPr>
          <a:xfrm>
            <a:off x="1806851" y="739280"/>
            <a:ext cx="3223019"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4000" b="1" dirty="0">
                <a:ea typeface="+mn-lt"/>
                <a:cs typeface="+mn-lt"/>
              </a:rPr>
              <a:t>CERTIFICATE</a:t>
            </a:r>
            <a:endParaRPr lang="en-US" sz="4000" b="1"/>
          </a:p>
        </p:txBody>
      </p:sp>
      <p:pic>
        <p:nvPicPr>
          <p:cNvPr id="12" name="Picture 11" descr="A yellow and blue logo&#10;&#10;AI-generated content may be incorrect.">
            <a:extLst>
              <a:ext uri="{FF2B5EF4-FFF2-40B4-BE49-F238E27FC236}">
                <a16:creationId xmlns:a16="http://schemas.microsoft.com/office/drawing/2014/main" id="{15D550EA-1AB3-EAAC-AD9B-FBA213F6C349}"/>
              </a:ext>
            </a:extLst>
          </p:cNvPr>
          <p:cNvPicPr>
            <a:picLocks noChangeAspect="1"/>
          </p:cNvPicPr>
          <p:nvPr/>
        </p:nvPicPr>
        <p:blipFill>
          <a:blip r:embed="rId2"/>
          <a:stretch>
            <a:fillRect/>
          </a:stretch>
        </p:blipFill>
        <p:spPr>
          <a:xfrm>
            <a:off x="-24819" y="-129212"/>
            <a:ext cx="1403848" cy="1404003"/>
          </a:xfrm>
          <a:prstGeom prst="rect">
            <a:avLst/>
          </a:prstGeom>
        </p:spPr>
      </p:pic>
      <p:pic>
        <p:nvPicPr>
          <p:cNvPr id="14" name="Picture 13" descr="A yellow and blue logo&#10;&#10;AI-generated content may be incorrect.">
            <a:extLst>
              <a:ext uri="{FF2B5EF4-FFF2-40B4-BE49-F238E27FC236}">
                <a16:creationId xmlns:a16="http://schemas.microsoft.com/office/drawing/2014/main" id="{26B7CF8D-9548-69AD-29EE-09519120F1D8}"/>
              </a:ext>
            </a:extLst>
          </p:cNvPr>
          <p:cNvPicPr>
            <a:picLocks noChangeAspect="1"/>
          </p:cNvPicPr>
          <p:nvPr/>
        </p:nvPicPr>
        <p:blipFill>
          <a:blip r:embed="rId2"/>
          <a:stretch>
            <a:fillRect/>
          </a:stretch>
        </p:blipFill>
        <p:spPr>
          <a:xfrm>
            <a:off x="5461581" y="-129212"/>
            <a:ext cx="1403848" cy="1404003"/>
          </a:xfrm>
          <a:prstGeom prst="rect">
            <a:avLst/>
          </a:prstGeom>
        </p:spPr>
      </p:pic>
      <p:sp>
        <p:nvSpPr>
          <p:cNvPr id="15" name="TextBox 14">
            <a:extLst>
              <a:ext uri="{FF2B5EF4-FFF2-40B4-BE49-F238E27FC236}">
                <a16:creationId xmlns:a16="http://schemas.microsoft.com/office/drawing/2014/main" id="{356CF720-930A-ECD7-46FF-D0DD197B6280}"/>
              </a:ext>
            </a:extLst>
          </p:cNvPr>
          <p:cNvSpPr txBox="1"/>
          <p:nvPr/>
        </p:nvSpPr>
        <p:spPr>
          <a:xfrm>
            <a:off x="1049217" y="269502"/>
            <a:ext cx="4829436"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000" b="1" dirty="0"/>
              <a:t>GEETA PUBLIC SCHOOL </a:t>
            </a:r>
            <a:endParaRPr lang="en-US" sz="3000"/>
          </a:p>
          <a:p>
            <a:pPr algn="l"/>
            <a:endParaRPr lang="en-US" dirty="0"/>
          </a:p>
        </p:txBody>
      </p:sp>
    </p:spTree>
    <p:extLst>
      <p:ext uri="{BB962C8B-B14F-4D97-AF65-F5344CB8AC3E}">
        <p14:creationId xmlns:p14="http://schemas.microsoft.com/office/powerpoint/2010/main" val="31555441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D55F507-A1D8-55FA-780D-1D617CE62D82}"/>
              </a:ext>
            </a:extLst>
          </p:cNvPr>
          <p:cNvSpPr txBox="1"/>
          <p:nvPr/>
        </p:nvSpPr>
        <p:spPr>
          <a:xfrm>
            <a:off x="177043" y="342661"/>
            <a:ext cx="5399209" cy="92640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dirty="0"/>
              <a:t>1. INTRODUCTION</a:t>
            </a:r>
            <a:endParaRPr lang="en-US" sz="2000" dirty="0"/>
          </a:p>
          <a:p>
            <a:r>
              <a:rPr lang="en-US" sz="2000" dirty="0">
                <a:ea typeface="+mn-lt"/>
                <a:cs typeface="+mn-lt"/>
              </a:rPr>
              <a:t>A </a:t>
            </a:r>
            <a:r>
              <a:rPr lang="en-US" sz="2000" b="1" dirty="0">
                <a:ea typeface="+mn-lt"/>
                <a:cs typeface="+mn-lt"/>
              </a:rPr>
              <a:t>Cafe Management System</a:t>
            </a:r>
            <a:r>
              <a:rPr lang="en-US" sz="2000" dirty="0">
                <a:ea typeface="+mn-lt"/>
                <a:cs typeface="+mn-lt"/>
              </a:rPr>
              <a:t> is a computerized system used to manage café operations such as menu handling and staff management.</a:t>
            </a:r>
            <a:br>
              <a:rPr lang="en-US" sz="2000" dirty="0">
                <a:ea typeface="+mn-lt"/>
                <a:cs typeface="+mn-lt"/>
              </a:rPr>
            </a:br>
            <a:r>
              <a:rPr lang="en-US" sz="2000" dirty="0">
                <a:ea typeface="+mn-lt"/>
                <a:cs typeface="+mn-lt"/>
              </a:rPr>
              <a:t> In this project, </a:t>
            </a:r>
            <a:r>
              <a:rPr lang="en-US" sz="2000" b="1" dirty="0">
                <a:ea typeface="+mn-lt"/>
                <a:cs typeface="+mn-lt"/>
              </a:rPr>
              <a:t>LibreOffice Base</a:t>
            </a:r>
            <a:r>
              <a:rPr lang="en-US" sz="2000" dirty="0">
                <a:ea typeface="+mn-lt"/>
                <a:cs typeface="+mn-lt"/>
              </a:rPr>
              <a:t> is used to create a structured database consisting of </a:t>
            </a:r>
            <a:r>
              <a:rPr lang="en-US" sz="2000" b="1" dirty="0">
                <a:ea typeface="+mn-lt"/>
                <a:cs typeface="+mn-lt"/>
              </a:rPr>
              <a:t>tables, queries, forms, and reports</a:t>
            </a:r>
            <a:r>
              <a:rPr lang="en-US" sz="2000" dirty="0">
                <a:ea typeface="+mn-lt"/>
                <a:cs typeface="+mn-lt"/>
              </a:rPr>
              <a:t>.</a:t>
            </a:r>
            <a:endParaRPr lang="en-US" sz="2000" dirty="0"/>
          </a:p>
          <a:p>
            <a:br>
              <a:rPr lang="en-US" dirty="0"/>
            </a:br>
            <a:endParaRPr lang="en-US" sz="2000" dirty="0"/>
          </a:p>
          <a:p>
            <a:r>
              <a:rPr lang="en-US" sz="2000" b="1" dirty="0"/>
              <a:t>2. OBJECTIVE OF THE PROJECT</a:t>
            </a:r>
            <a:endParaRPr lang="en-US" sz="2000" dirty="0"/>
          </a:p>
          <a:p>
            <a:pPr marL="285750" indent="-285750">
              <a:buFont typeface="Arial"/>
              <a:buChar char="•"/>
            </a:pPr>
            <a:r>
              <a:rPr lang="en-US" sz="2000" dirty="0">
                <a:ea typeface="+mn-lt"/>
                <a:cs typeface="+mn-lt"/>
              </a:rPr>
              <a:t>To manage café menu digitally</a:t>
            </a:r>
            <a:endParaRPr lang="en-US" sz="2000" dirty="0"/>
          </a:p>
          <a:p>
            <a:pPr marL="285750" indent="-285750">
              <a:buFont typeface="Arial"/>
              <a:buChar char="•"/>
            </a:pPr>
            <a:r>
              <a:rPr lang="en-US" sz="2000" dirty="0">
                <a:ea typeface="+mn-lt"/>
                <a:cs typeface="+mn-lt"/>
              </a:rPr>
              <a:t>To store staff details securely</a:t>
            </a:r>
            <a:endParaRPr lang="en-US" sz="2000" dirty="0"/>
          </a:p>
          <a:p>
            <a:pPr marL="285750" indent="-285750">
              <a:buFont typeface="Arial"/>
              <a:buChar char="•"/>
            </a:pPr>
            <a:r>
              <a:rPr lang="en-US" sz="2000" dirty="0">
                <a:ea typeface="+mn-lt"/>
                <a:cs typeface="+mn-lt"/>
              </a:rPr>
              <a:t>To retrieve information using SQL queries</a:t>
            </a:r>
            <a:endParaRPr lang="en-US" sz="2000" dirty="0"/>
          </a:p>
          <a:p>
            <a:pPr marL="285750" indent="-285750">
              <a:buFont typeface="Arial"/>
              <a:buChar char="•"/>
            </a:pPr>
            <a:r>
              <a:rPr lang="en-US" sz="2000" dirty="0">
                <a:ea typeface="+mn-lt"/>
                <a:cs typeface="+mn-lt"/>
              </a:rPr>
              <a:t>To understand database concepts practically</a:t>
            </a:r>
            <a:endParaRPr lang="en-US" sz="2000" dirty="0"/>
          </a:p>
          <a:p>
            <a:pPr marL="285750" indent="-285750">
              <a:buFont typeface="Arial"/>
              <a:buChar char="•"/>
            </a:pPr>
            <a:r>
              <a:rPr lang="en-US" sz="2000" dirty="0">
                <a:ea typeface="+mn-lt"/>
                <a:cs typeface="+mn-lt"/>
              </a:rPr>
              <a:t>To reduce paperwork and human errors</a:t>
            </a:r>
            <a:endParaRPr lang="en-US" sz="2000" dirty="0"/>
          </a:p>
          <a:p>
            <a:br>
              <a:rPr lang="en-US" dirty="0"/>
            </a:br>
            <a:endParaRPr lang="en-US" sz="2000" dirty="0"/>
          </a:p>
          <a:p>
            <a:r>
              <a:rPr lang="en-US" sz="2000" b="1" dirty="0"/>
              <a:t>3. CAFE MANAGEMENT SYSTEM AS AN ECOSYSTEM</a:t>
            </a:r>
            <a:endParaRPr lang="en-US" sz="2000" dirty="0"/>
          </a:p>
          <a:p>
            <a:r>
              <a:rPr lang="en-US" sz="2000" dirty="0">
                <a:ea typeface="+mn-lt"/>
                <a:cs typeface="+mn-lt"/>
              </a:rPr>
              <a:t>The Cafe Management System works like an </a:t>
            </a:r>
            <a:r>
              <a:rPr lang="en-US" sz="2000" b="1" dirty="0">
                <a:ea typeface="+mn-lt"/>
                <a:cs typeface="+mn-lt"/>
              </a:rPr>
              <a:t>ecosystem</a:t>
            </a:r>
            <a:r>
              <a:rPr lang="en-US" sz="2000" dirty="0">
                <a:ea typeface="+mn-lt"/>
                <a:cs typeface="+mn-lt"/>
              </a:rPr>
              <a:t>, where different components interact with each other:</a:t>
            </a:r>
            <a:endParaRPr lang="en-US" sz="2000" dirty="0"/>
          </a:p>
          <a:p>
            <a:pPr marL="285750" indent="-285750">
              <a:buFont typeface="Arial"/>
              <a:buChar char="•"/>
            </a:pPr>
            <a:r>
              <a:rPr lang="en-US" sz="2000" b="1" dirty="0">
                <a:ea typeface="+mn-lt"/>
                <a:cs typeface="+mn-lt"/>
              </a:rPr>
              <a:t>Tables</a:t>
            </a:r>
            <a:r>
              <a:rPr lang="en-US" sz="2000" dirty="0">
                <a:ea typeface="+mn-lt"/>
                <a:cs typeface="+mn-lt"/>
              </a:rPr>
              <a:t> → Store raw data (Menu &amp; Staff)</a:t>
            </a:r>
            <a:endParaRPr lang="en-US" sz="2000" dirty="0"/>
          </a:p>
          <a:p>
            <a:pPr marL="285750" indent="-285750">
              <a:buFont typeface="Arial"/>
              <a:buChar char="•"/>
            </a:pPr>
            <a:r>
              <a:rPr lang="en-US" sz="2000" b="1" dirty="0">
                <a:ea typeface="+mn-lt"/>
                <a:cs typeface="+mn-lt"/>
              </a:rPr>
              <a:t>Queries</a:t>
            </a:r>
            <a:r>
              <a:rPr lang="en-US" sz="2000" dirty="0">
                <a:ea typeface="+mn-lt"/>
                <a:cs typeface="+mn-lt"/>
              </a:rPr>
              <a:t> → Process and filter data</a:t>
            </a:r>
            <a:endParaRPr lang="en-US" sz="2000" dirty="0"/>
          </a:p>
          <a:p>
            <a:pPr marL="285750" indent="-285750">
              <a:buFont typeface="Arial"/>
              <a:buChar char="•"/>
            </a:pPr>
            <a:r>
              <a:rPr lang="en-US" sz="2000" b="1" dirty="0">
                <a:ea typeface="+mn-lt"/>
                <a:cs typeface="+mn-lt"/>
              </a:rPr>
              <a:t>Forms</a:t>
            </a:r>
            <a:r>
              <a:rPr lang="en-US" sz="2000" dirty="0">
                <a:ea typeface="+mn-lt"/>
                <a:cs typeface="+mn-lt"/>
              </a:rPr>
              <a:t> → Provide user-friendly data entry</a:t>
            </a:r>
            <a:endParaRPr lang="en-US" sz="2000" dirty="0"/>
          </a:p>
          <a:p>
            <a:pPr marL="285750" indent="-285750">
              <a:buFont typeface="Arial"/>
              <a:buChar char="•"/>
            </a:pPr>
            <a:r>
              <a:rPr lang="en-US" sz="2000" b="1" dirty="0">
                <a:ea typeface="+mn-lt"/>
                <a:cs typeface="+mn-lt"/>
              </a:rPr>
              <a:t>Reports</a:t>
            </a:r>
            <a:r>
              <a:rPr lang="en-US" sz="2000" dirty="0">
                <a:ea typeface="+mn-lt"/>
                <a:cs typeface="+mn-lt"/>
              </a:rPr>
              <a:t> → Generate printable outputs</a:t>
            </a:r>
            <a:endParaRPr lang="en-US" sz="2000" dirty="0"/>
          </a:p>
          <a:p>
            <a:r>
              <a:rPr lang="en-US" sz="2000" dirty="0">
                <a:ea typeface="+mn-lt"/>
                <a:cs typeface="+mn-lt"/>
              </a:rPr>
              <a:t>All components work together to make the system efficient, organized, and reliable—just like a real-world management ecosystem.</a:t>
            </a:r>
            <a:endParaRPr lang="en-US" sz="2000" dirty="0"/>
          </a:p>
          <a:p>
            <a:pPr algn="l"/>
            <a:endParaRPr lang="en-US" sz="2000" dirty="0"/>
          </a:p>
        </p:txBody>
      </p:sp>
      <p:pic>
        <p:nvPicPr>
          <p:cNvPr id="5" name="Picture 4" descr="A purple rectangular object with a white logo&#10;&#10;AI-generated content may be incorrect.">
            <a:extLst>
              <a:ext uri="{FF2B5EF4-FFF2-40B4-BE49-F238E27FC236}">
                <a16:creationId xmlns:a16="http://schemas.microsoft.com/office/drawing/2014/main" id="{3E4307AE-02AD-B877-658C-5CAAD4ED468B}"/>
              </a:ext>
            </a:extLst>
          </p:cNvPr>
          <p:cNvPicPr>
            <a:picLocks noChangeAspect="1"/>
          </p:cNvPicPr>
          <p:nvPr/>
        </p:nvPicPr>
        <p:blipFill>
          <a:blip r:embed="rId2"/>
          <a:stretch>
            <a:fillRect/>
          </a:stretch>
        </p:blipFill>
        <p:spPr>
          <a:xfrm>
            <a:off x="5190275" y="1318241"/>
            <a:ext cx="1343557" cy="1328934"/>
          </a:xfrm>
          <a:prstGeom prst="rect">
            <a:avLst/>
          </a:prstGeom>
        </p:spPr>
      </p:pic>
      <p:sp>
        <p:nvSpPr>
          <p:cNvPr id="7" name="TextBox 6">
            <a:extLst>
              <a:ext uri="{FF2B5EF4-FFF2-40B4-BE49-F238E27FC236}">
                <a16:creationId xmlns:a16="http://schemas.microsoft.com/office/drawing/2014/main" id="{79E4A097-E69F-5999-1C72-17DA3EC9B3A6}"/>
              </a:ext>
            </a:extLst>
          </p:cNvPr>
          <p:cNvSpPr txBox="1"/>
          <p:nvPr/>
        </p:nvSpPr>
        <p:spPr>
          <a:xfrm>
            <a:off x="5144649" y="2606070"/>
            <a:ext cx="1491945" cy="707886"/>
          </a:xfrm>
          <a:prstGeom prst="rect">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b="1" dirty="0"/>
              <a:t>LibreOffice</a:t>
            </a:r>
            <a:endParaRPr lang="en-US"/>
          </a:p>
          <a:p>
            <a:pPr algn="ctr"/>
            <a:r>
              <a:rPr lang="en-US" sz="2000" b="1" dirty="0"/>
              <a:t> Base</a:t>
            </a:r>
            <a:r>
              <a:rPr lang="en-US" sz="2000" dirty="0"/>
              <a:t> </a:t>
            </a:r>
            <a:endParaRPr lang="en-US"/>
          </a:p>
        </p:txBody>
      </p:sp>
    </p:spTree>
    <p:extLst>
      <p:ext uri="{BB962C8B-B14F-4D97-AF65-F5344CB8AC3E}">
        <p14:creationId xmlns:p14="http://schemas.microsoft.com/office/powerpoint/2010/main" val="37354065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F121E74-1BA4-510B-6CC6-A8689EAE5C54}"/>
              </a:ext>
            </a:extLst>
          </p:cNvPr>
          <p:cNvSpPr txBox="1"/>
          <p:nvPr/>
        </p:nvSpPr>
        <p:spPr>
          <a:xfrm>
            <a:off x="221722" y="282191"/>
            <a:ext cx="5623680" cy="467820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t>4. TOOLS &amp; SOFTWARE USED</a:t>
            </a:r>
            <a:endParaRPr lang="en-US" sz="2000" dirty="0"/>
          </a:p>
          <a:p>
            <a:pPr marL="285750" indent="-285750">
              <a:buFont typeface="Arial"/>
              <a:buChar char="•"/>
            </a:pPr>
            <a:r>
              <a:rPr lang="en-US" sz="2000" b="1">
                <a:ea typeface="+mn-lt"/>
                <a:cs typeface="+mn-lt"/>
              </a:rPr>
              <a:t>Software:</a:t>
            </a:r>
            <a:r>
              <a:rPr lang="en-US" sz="2000">
                <a:ea typeface="+mn-lt"/>
                <a:cs typeface="+mn-lt"/>
              </a:rPr>
              <a:t> LibreOffice Base</a:t>
            </a:r>
            <a:endParaRPr lang="en-US" sz="2000" dirty="0"/>
          </a:p>
          <a:p>
            <a:pPr marL="285750" indent="-285750">
              <a:buFont typeface="Arial"/>
              <a:buChar char="•"/>
            </a:pPr>
            <a:r>
              <a:rPr lang="en-US" sz="2000" b="1" dirty="0">
                <a:ea typeface="+mn-lt"/>
                <a:cs typeface="+mn-lt"/>
              </a:rPr>
              <a:t>Database Type:</a:t>
            </a:r>
            <a:r>
              <a:rPr lang="en-US" sz="2000" dirty="0">
                <a:ea typeface="+mn-lt"/>
                <a:cs typeface="+mn-lt"/>
              </a:rPr>
              <a:t> Embedded HSQLDB</a:t>
            </a:r>
            <a:endParaRPr lang="en-US" sz="2000" dirty="0"/>
          </a:p>
          <a:p>
            <a:pPr marL="285750" indent="-285750">
              <a:buFont typeface="Arial"/>
              <a:buChar char="•"/>
            </a:pPr>
            <a:r>
              <a:rPr lang="en-US" sz="2000" b="1" dirty="0">
                <a:ea typeface="+mn-lt"/>
                <a:cs typeface="+mn-lt"/>
              </a:rPr>
              <a:t>Operating System:</a:t>
            </a:r>
            <a:r>
              <a:rPr lang="en-US" sz="2000" dirty="0">
                <a:ea typeface="+mn-lt"/>
                <a:cs typeface="+mn-lt"/>
              </a:rPr>
              <a:t> Windows</a:t>
            </a:r>
            <a:endParaRPr lang="en-US" sz="2000" dirty="0"/>
          </a:p>
          <a:p>
            <a:pPr marL="285750" indent="-285750">
              <a:buFont typeface="Arial"/>
              <a:buChar char="•"/>
            </a:pPr>
            <a:r>
              <a:rPr lang="en-US" sz="2000" b="1" dirty="0">
                <a:ea typeface="+mn-lt"/>
                <a:cs typeface="+mn-lt"/>
              </a:rPr>
              <a:t>Language Used:</a:t>
            </a:r>
            <a:r>
              <a:rPr lang="en-US" sz="2000" dirty="0">
                <a:ea typeface="+mn-lt"/>
                <a:cs typeface="+mn-lt"/>
              </a:rPr>
              <a:t> SQL (Structured Query Language)</a:t>
            </a:r>
            <a:endParaRPr lang="en-US" sz="2000" dirty="0"/>
          </a:p>
          <a:p>
            <a:br>
              <a:rPr lang="en-US" dirty="0"/>
            </a:br>
            <a:endParaRPr lang="en-US" sz="2000" dirty="0"/>
          </a:p>
          <a:p>
            <a:r>
              <a:rPr lang="en-US" sz="2000" b="1" dirty="0"/>
              <a:t>5. DATABASE DESIGN</a:t>
            </a:r>
            <a:endParaRPr lang="en-US" sz="2000" dirty="0"/>
          </a:p>
          <a:p>
            <a:r>
              <a:rPr lang="en-US" sz="2000" dirty="0">
                <a:ea typeface="+mn-lt"/>
                <a:cs typeface="+mn-lt"/>
              </a:rPr>
              <a:t>The database contains </a:t>
            </a:r>
            <a:r>
              <a:rPr lang="en-US" sz="2000" b="1" dirty="0">
                <a:ea typeface="+mn-lt"/>
                <a:cs typeface="+mn-lt"/>
              </a:rPr>
              <a:t>two main tables</a:t>
            </a:r>
            <a:r>
              <a:rPr lang="en-US" sz="2000" dirty="0">
                <a:ea typeface="+mn-lt"/>
                <a:cs typeface="+mn-lt"/>
              </a:rPr>
              <a:t>:</a:t>
            </a:r>
            <a:endParaRPr lang="en-US" sz="2000" dirty="0"/>
          </a:p>
          <a:p>
            <a:pPr marL="285750" indent="-285750">
              <a:buFont typeface="Arial"/>
              <a:buChar char="•"/>
            </a:pPr>
            <a:r>
              <a:rPr lang="en-US" sz="2000" b="1" dirty="0">
                <a:ea typeface="+mn-lt"/>
                <a:cs typeface="+mn-lt"/>
              </a:rPr>
              <a:t>Menu</a:t>
            </a:r>
            <a:endParaRPr lang="en-US" sz="2000" dirty="0"/>
          </a:p>
          <a:p>
            <a:pPr marL="285750" indent="-285750">
              <a:buFont typeface="Arial"/>
              <a:buChar char="•"/>
            </a:pPr>
            <a:r>
              <a:rPr lang="en-US" sz="2000" b="1" dirty="0" err="1">
                <a:ea typeface="+mn-lt"/>
                <a:cs typeface="+mn-lt"/>
              </a:rPr>
              <a:t>staff_fullinfo</a:t>
            </a:r>
            <a:endParaRPr lang="en-US" sz="2000" dirty="0" err="1"/>
          </a:p>
          <a:p>
            <a:r>
              <a:rPr lang="en-US" sz="2000" dirty="0">
                <a:ea typeface="+mn-lt"/>
                <a:cs typeface="+mn-lt"/>
              </a:rPr>
              <a:t>These tables are connected logically and store all café-related data.</a:t>
            </a:r>
            <a:endParaRPr lang="en-US" sz="2000" dirty="0"/>
          </a:p>
          <a:p>
            <a:pPr algn="l"/>
            <a:endParaRPr lang="en-US" sz="2000" dirty="0"/>
          </a:p>
        </p:txBody>
      </p:sp>
      <p:graphicFrame>
        <p:nvGraphicFramePr>
          <p:cNvPr id="7" name="Table 6">
            <a:extLst>
              <a:ext uri="{FF2B5EF4-FFF2-40B4-BE49-F238E27FC236}">
                <a16:creationId xmlns:a16="http://schemas.microsoft.com/office/drawing/2014/main" id="{3020112C-0003-B901-2AA4-EBCA73C227D1}"/>
              </a:ext>
            </a:extLst>
          </p:cNvPr>
          <p:cNvGraphicFramePr>
            <a:graphicFrameLocks noGrp="1"/>
          </p:cNvGraphicFramePr>
          <p:nvPr>
            <p:extLst>
              <p:ext uri="{D42A27DB-BD31-4B8C-83A1-F6EECF244321}">
                <p14:modId xmlns:p14="http://schemas.microsoft.com/office/powerpoint/2010/main" val="2362428791"/>
              </p:ext>
            </p:extLst>
          </p:nvPr>
        </p:nvGraphicFramePr>
        <p:xfrm>
          <a:off x="241161" y="5259888"/>
          <a:ext cx="6373728" cy="2103120"/>
        </p:xfrm>
        <a:graphic>
          <a:graphicData uri="http://schemas.openxmlformats.org/drawingml/2006/table">
            <a:tbl>
              <a:tblPr bandRow="1">
                <a:tableStyleId>{5C22544A-7EE6-4342-B048-85BDC9FD1C3A}</a:tableStyleId>
              </a:tblPr>
              <a:tblGrid>
                <a:gridCol w="2124576">
                  <a:extLst>
                    <a:ext uri="{9D8B030D-6E8A-4147-A177-3AD203B41FA5}">
                      <a16:colId xmlns:a16="http://schemas.microsoft.com/office/drawing/2014/main" val="2891998683"/>
                    </a:ext>
                  </a:extLst>
                </a:gridCol>
                <a:gridCol w="2124576">
                  <a:extLst>
                    <a:ext uri="{9D8B030D-6E8A-4147-A177-3AD203B41FA5}">
                      <a16:colId xmlns:a16="http://schemas.microsoft.com/office/drawing/2014/main" val="3955488035"/>
                    </a:ext>
                  </a:extLst>
                </a:gridCol>
                <a:gridCol w="2124576">
                  <a:extLst>
                    <a:ext uri="{9D8B030D-6E8A-4147-A177-3AD203B41FA5}">
                      <a16:colId xmlns:a16="http://schemas.microsoft.com/office/drawing/2014/main" val="2854619446"/>
                    </a:ext>
                  </a:extLst>
                </a:gridCol>
              </a:tblGrid>
              <a:tr h="325649">
                <a:tc>
                  <a:txBody>
                    <a:bodyPr/>
                    <a:lstStyle/>
                    <a:p>
                      <a:pPr>
                        <a:buNone/>
                      </a:pPr>
                      <a:r>
                        <a:rPr lang="en-US" b="1" dirty="0"/>
                        <a:t>Field Name</a:t>
                      </a:r>
                    </a:p>
                  </a:txBody>
                  <a:tcPr anchor="ctr">
                    <a:lnL>
                      <a:noFill/>
                    </a:lnL>
                    <a:lnR>
                      <a:noFill/>
                    </a:lnR>
                    <a:lnT>
                      <a:noFill/>
                    </a:lnT>
                    <a:lnB>
                      <a:noFill/>
                    </a:lnB>
                    <a:noFill/>
                  </a:tcPr>
                </a:tc>
                <a:tc>
                  <a:txBody>
                    <a:bodyPr/>
                    <a:lstStyle/>
                    <a:p>
                      <a:pPr>
                        <a:buNone/>
                      </a:pPr>
                      <a:r>
                        <a:rPr lang="en-US" b="1" dirty="0"/>
                        <a:t>Data Type</a:t>
                      </a:r>
                    </a:p>
                  </a:txBody>
                  <a:tcPr anchor="ctr">
                    <a:lnL>
                      <a:noFill/>
                    </a:lnL>
                    <a:lnR>
                      <a:noFill/>
                    </a:lnR>
                    <a:lnT>
                      <a:noFill/>
                    </a:lnT>
                    <a:lnB>
                      <a:noFill/>
                    </a:lnB>
                    <a:noFill/>
                  </a:tcPr>
                </a:tc>
                <a:tc>
                  <a:txBody>
                    <a:bodyPr/>
                    <a:lstStyle/>
                    <a:p>
                      <a:pPr>
                        <a:buNone/>
                      </a:pPr>
                      <a:r>
                        <a:rPr lang="en-US" b="1" dirty="0"/>
                        <a:t>Description</a:t>
                      </a:r>
                    </a:p>
                  </a:txBody>
                  <a:tcPr anchor="ctr">
                    <a:lnL>
                      <a:noFill/>
                    </a:lnL>
                    <a:lnR>
                      <a:noFill/>
                    </a:lnR>
                    <a:lnT>
                      <a:noFill/>
                    </a:lnT>
                    <a:lnB>
                      <a:noFill/>
                    </a:lnB>
                    <a:noFill/>
                  </a:tcPr>
                </a:tc>
                <a:extLst>
                  <a:ext uri="{0D108BD9-81ED-4DB2-BD59-A6C34878D82A}">
                    <a16:rowId xmlns:a16="http://schemas.microsoft.com/office/drawing/2014/main" val="784663822"/>
                  </a:ext>
                </a:extLst>
              </a:tr>
              <a:tr h="565601">
                <a:tc>
                  <a:txBody>
                    <a:bodyPr/>
                    <a:lstStyle/>
                    <a:p>
                      <a:pPr>
                        <a:buNone/>
                      </a:pPr>
                      <a:r>
                        <a:rPr lang="en-US" dirty="0"/>
                        <a:t>Item no</a:t>
                      </a:r>
                    </a:p>
                  </a:txBody>
                  <a:tcPr anchor="ctr">
                    <a:lnL>
                      <a:noFill/>
                    </a:lnL>
                    <a:lnR>
                      <a:noFill/>
                    </a:lnR>
                    <a:lnT>
                      <a:noFill/>
                    </a:lnT>
                    <a:lnB>
                      <a:noFill/>
                    </a:lnB>
                    <a:noFill/>
                  </a:tcPr>
                </a:tc>
                <a:tc>
                  <a:txBody>
                    <a:bodyPr/>
                    <a:lstStyle/>
                    <a:p>
                      <a:pPr>
                        <a:buNone/>
                      </a:pPr>
                      <a:r>
                        <a:rPr lang="en-US" dirty="0"/>
                        <a:t>Integer</a:t>
                      </a:r>
                    </a:p>
                  </a:txBody>
                  <a:tcPr anchor="ctr">
                    <a:lnL>
                      <a:noFill/>
                    </a:lnL>
                    <a:lnR>
                      <a:noFill/>
                    </a:lnR>
                    <a:lnT>
                      <a:noFill/>
                    </a:lnT>
                    <a:lnB>
                      <a:noFill/>
                    </a:lnB>
                    <a:noFill/>
                  </a:tcPr>
                </a:tc>
                <a:tc>
                  <a:txBody>
                    <a:bodyPr/>
                    <a:lstStyle/>
                    <a:p>
                      <a:pPr>
                        <a:buNone/>
                      </a:pPr>
                      <a:r>
                        <a:rPr lang="en-US" dirty="0"/>
                        <a:t>Unique item number</a:t>
                      </a:r>
                    </a:p>
                  </a:txBody>
                  <a:tcPr anchor="ctr">
                    <a:lnL>
                      <a:noFill/>
                    </a:lnL>
                    <a:lnR>
                      <a:noFill/>
                    </a:lnR>
                    <a:lnT>
                      <a:noFill/>
                    </a:lnT>
                    <a:lnB>
                      <a:noFill/>
                    </a:lnB>
                    <a:noFill/>
                  </a:tcPr>
                </a:tc>
                <a:extLst>
                  <a:ext uri="{0D108BD9-81ED-4DB2-BD59-A6C34878D82A}">
                    <a16:rowId xmlns:a16="http://schemas.microsoft.com/office/drawing/2014/main" val="2987104278"/>
                  </a:ext>
                </a:extLst>
              </a:tr>
              <a:tr h="325649">
                <a:tc>
                  <a:txBody>
                    <a:bodyPr/>
                    <a:lstStyle/>
                    <a:p>
                      <a:pPr>
                        <a:buNone/>
                      </a:pPr>
                      <a:r>
                        <a:rPr lang="en-US" dirty="0"/>
                        <a:t>Item name</a:t>
                      </a:r>
                    </a:p>
                  </a:txBody>
                  <a:tcPr anchor="ctr">
                    <a:lnL>
                      <a:noFill/>
                    </a:lnL>
                    <a:lnR>
                      <a:noFill/>
                    </a:lnR>
                    <a:lnT>
                      <a:noFill/>
                    </a:lnT>
                    <a:lnB>
                      <a:noFill/>
                    </a:lnB>
                    <a:noFill/>
                  </a:tcPr>
                </a:tc>
                <a:tc>
                  <a:txBody>
                    <a:bodyPr/>
                    <a:lstStyle/>
                    <a:p>
                      <a:pPr>
                        <a:buNone/>
                      </a:pPr>
                      <a:r>
                        <a:rPr lang="en-US" dirty="0"/>
                        <a:t>Text</a:t>
                      </a:r>
                    </a:p>
                  </a:txBody>
                  <a:tcPr anchor="ctr">
                    <a:lnL>
                      <a:noFill/>
                    </a:lnL>
                    <a:lnR>
                      <a:noFill/>
                    </a:lnR>
                    <a:lnT>
                      <a:noFill/>
                    </a:lnT>
                    <a:lnB>
                      <a:noFill/>
                    </a:lnB>
                    <a:noFill/>
                  </a:tcPr>
                </a:tc>
                <a:tc>
                  <a:txBody>
                    <a:bodyPr/>
                    <a:lstStyle/>
                    <a:p>
                      <a:pPr>
                        <a:buNone/>
                      </a:pPr>
                      <a:r>
                        <a:rPr lang="en-US" dirty="0"/>
                        <a:t>Name of food item</a:t>
                      </a:r>
                    </a:p>
                  </a:txBody>
                  <a:tcPr anchor="ctr">
                    <a:lnL>
                      <a:noFill/>
                    </a:lnL>
                    <a:lnR>
                      <a:noFill/>
                    </a:lnR>
                    <a:lnT>
                      <a:noFill/>
                    </a:lnT>
                    <a:lnB>
                      <a:noFill/>
                    </a:lnB>
                    <a:noFill/>
                  </a:tcPr>
                </a:tc>
                <a:extLst>
                  <a:ext uri="{0D108BD9-81ED-4DB2-BD59-A6C34878D82A}">
                    <a16:rowId xmlns:a16="http://schemas.microsoft.com/office/drawing/2014/main" val="1290341305"/>
                  </a:ext>
                </a:extLst>
              </a:tr>
              <a:tr h="325649">
                <a:tc>
                  <a:txBody>
                    <a:bodyPr/>
                    <a:lstStyle/>
                    <a:p>
                      <a:pPr>
                        <a:buNone/>
                      </a:pPr>
                      <a:r>
                        <a:rPr lang="en-US" dirty="0"/>
                        <a:t>Item price</a:t>
                      </a:r>
                    </a:p>
                  </a:txBody>
                  <a:tcPr anchor="ctr">
                    <a:lnL>
                      <a:noFill/>
                    </a:lnL>
                    <a:lnR>
                      <a:noFill/>
                    </a:lnR>
                    <a:lnT>
                      <a:noFill/>
                    </a:lnT>
                    <a:lnB>
                      <a:noFill/>
                    </a:lnB>
                    <a:noFill/>
                  </a:tcPr>
                </a:tc>
                <a:tc>
                  <a:txBody>
                    <a:bodyPr/>
                    <a:lstStyle/>
                    <a:p>
                      <a:pPr>
                        <a:buNone/>
                      </a:pPr>
                      <a:r>
                        <a:rPr lang="en-US" dirty="0"/>
                        <a:t>Integer</a:t>
                      </a:r>
                    </a:p>
                  </a:txBody>
                  <a:tcPr anchor="ctr">
                    <a:lnL>
                      <a:noFill/>
                    </a:lnL>
                    <a:lnR>
                      <a:noFill/>
                    </a:lnR>
                    <a:lnT>
                      <a:noFill/>
                    </a:lnT>
                    <a:lnB>
                      <a:noFill/>
                    </a:lnB>
                    <a:noFill/>
                  </a:tcPr>
                </a:tc>
                <a:tc>
                  <a:txBody>
                    <a:bodyPr/>
                    <a:lstStyle/>
                    <a:p>
                      <a:pPr>
                        <a:buNone/>
                      </a:pPr>
                      <a:r>
                        <a:rPr lang="en-US" dirty="0"/>
                        <a:t>Price</a:t>
                      </a:r>
                    </a:p>
                  </a:txBody>
                  <a:tcPr anchor="ctr">
                    <a:lnL>
                      <a:noFill/>
                    </a:lnL>
                    <a:lnR>
                      <a:noFill/>
                    </a:lnR>
                    <a:lnT>
                      <a:noFill/>
                    </a:lnT>
                    <a:lnB>
                      <a:noFill/>
                    </a:lnB>
                    <a:noFill/>
                  </a:tcPr>
                </a:tc>
                <a:extLst>
                  <a:ext uri="{0D108BD9-81ED-4DB2-BD59-A6C34878D82A}">
                    <a16:rowId xmlns:a16="http://schemas.microsoft.com/office/drawing/2014/main" val="576769421"/>
                  </a:ext>
                </a:extLst>
              </a:tr>
              <a:tr h="325649">
                <a:tc>
                  <a:txBody>
                    <a:bodyPr/>
                    <a:lstStyle/>
                    <a:p>
                      <a:pPr>
                        <a:buNone/>
                      </a:pPr>
                      <a:r>
                        <a:rPr lang="en-US" dirty="0"/>
                        <a:t>Category</a:t>
                      </a:r>
                    </a:p>
                  </a:txBody>
                  <a:tcPr anchor="ctr">
                    <a:lnL>
                      <a:noFill/>
                    </a:lnL>
                    <a:lnR>
                      <a:noFill/>
                    </a:lnR>
                    <a:lnT>
                      <a:noFill/>
                    </a:lnT>
                    <a:lnB>
                      <a:noFill/>
                    </a:lnB>
                    <a:noFill/>
                  </a:tcPr>
                </a:tc>
                <a:tc>
                  <a:txBody>
                    <a:bodyPr/>
                    <a:lstStyle/>
                    <a:p>
                      <a:pPr>
                        <a:buNone/>
                      </a:pPr>
                      <a:r>
                        <a:rPr lang="en-US" dirty="0"/>
                        <a:t>Text</a:t>
                      </a:r>
                    </a:p>
                  </a:txBody>
                  <a:tcPr anchor="ctr">
                    <a:lnL>
                      <a:noFill/>
                    </a:lnL>
                    <a:lnR>
                      <a:noFill/>
                    </a:lnR>
                    <a:lnT>
                      <a:noFill/>
                    </a:lnT>
                    <a:lnB>
                      <a:noFill/>
                    </a:lnB>
                    <a:noFill/>
                  </a:tcPr>
                </a:tc>
                <a:tc>
                  <a:txBody>
                    <a:bodyPr/>
                    <a:lstStyle/>
                    <a:p>
                      <a:pPr>
                        <a:buNone/>
                      </a:pPr>
                      <a:r>
                        <a:rPr lang="en-US" dirty="0"/>
                        <a:t>Food category</a:t>
                      </a:r>
                    </a:p>
                  </a:txBody>
                  <a:tcPr anchor="ctr">
                    <a:lnL>
                      <a:noFill/>
                    </a:lnL>
                    <a:lnR>
                      <a:noFill/>
                    </a:lnR>
                    <a:lnT>
                      <a:noFill/>
                    </a:lnT>
                    <a:lnB>
                      <a:noFill/>
                    </a:lnB>
                    <a:noFill/>
                  </a:tcPr>
                </a:tc>
                <a:extLst>
                  <a:ext uri="{0D108BD9-81ED-4DB2-BD59-A6C34878D82A}">
                    <a16:rowId xmlns:a16="http://schemas.microsoft.com/office/drawing/2014/main" val="858200071"/>
                  </a:ext>
                </a:extLst>
              </a:tr>
            </a:tbl>
          </a:graphicData>
        </a:graphic>
      </p:graphicFrame>
      <p:sp>
        <p:nvSpPr>
          <p:cNvPr id="8" name="TextBox 7">
            <a:extLst>
              <a:ext uri="{FF2B5EF4-FFF2-40B4-BE49-F238E27FC236}">
                <a16:creationId xmlns:a16="http://schemas.microsoft.com/office/drawing/2014/main" id="{09C65033-3C32-9601-D01C-DF2AB62D3F29}"/>
              </a:ext>
            </a:extLst>
          </p:cNvPr>
          <p:cNvSpPr txBox="1"/>
          <p:nvPr/>
        </p:nvSpPr>
        <p:spPr>
          <a:xfrm>
            <a:off x="2100827" y="4686479"/>
            <a:ext cx="2252810"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dirty="0">
                <a:ea typeface="+mn-lt"/>
                <a:cs typeface="+mn-lt"/>
              </a:rPr>
              <a:t>Table 1: Menu</a:t>
            </a:r>
            <a:endParaRPr lang="en-US" sz="2400" b="1"/>
          </a:p>
        </p:txBody>
      </p:sp>
      <p:sp>
        <p:nvSpPr>
          <p:cNvPr id="9" name="TextBox 8">
            <a:extLst>
              <a:ext uri="{FF2B5EF4-FFF2-40B4-BE49-F238E27FC236}">
                <a16:creationId xmlns:a16="http://schemas.microsoft.com/office/drawing/2014/main" id="{A053B6AC-F325-BC88-3549-E58D08CD6F7C}"/>
              </a:ext>
            </a:extLst>
          </p:cNvPr>
          <p:cNvSpPr txBox="1"/>
          <p:nvPr/>
        </p:nvSpPr>
        <p:spPr>
          <a:xfrm>
            <a:off x="236795" y="7433329"/>
            <a:ext cx="6600285" cy="25853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ea typeface="+mn-lt"/>
                <a:cs typeface="+mn-lt"/>
              </a:rPr>
              <a:t>THE MENU TABLE STORES INFORMATION ABOUT ALL FOOD AND DRINK ITEMS AVAILABLE IN THE CAFE.</a:t>
            </a:r>
            <a:br>
              <a:rPr lang="en-US" b="1" dirty="0">
                <a:ea typeface="+mn-lt"/>
                <a:cs typeface="+mn-lt"/>
              </a:rPr>
            </a:br>
            <a:r>
              <a:rPr lang="en-US" b="1" dirty="0">
                <a:ea typeface="+mn-lt"/>
                <a:cs typeface="+mn-lt"/>
              </a:rPr>
              <a:t> IT CONTAINS FIELDS SUCH AS ITEM NO, ITEM NAME, ITEM PRICE, AND CATEGORY.</a:t>
            </a:r>
            <a:br>
              <a:rPr lang="en-US" b="1" dirty="0">
                <a:ea typeface="+mn-lt"/>
                <a:cs typeface="+mn-lt"/>
              </a:rPr>
            </a:br>
            <a:r>
              <a:rPr lang="en-US" b="1" dirty="0">
                <a:ea typeface="+mn-lt"/>
                <a:cs typeface="+mn-lt"/>
              </a:rPr>
              <a:t> ITEM NO UNIQUELY IDENTIFIES EACH ITEM, WHILE ITEM PRICE IS USED FOR BILL CALCULATION.</a:t>
            </a:r>
            <a:br>
              <a:rPr lang="en-US" b="1" dirty="0">
                <a:ea typeface="+mn-lt"/>
                <a:cs typeface="+mn-lt"/>
              </a:rPr>
            </a:br>
            <a:r>
              <a:rPr lang="en-US" b="1" dirty="0">
                <a:ea typeface="+mn-lt"/>
                <a:cs typeface="+mn-lt"/>
              </a:rPr>
              <a:t> CATEGORY HELPS IN CLASSIFYING ITEMS LIKE BREAKFAST, MAIN COURSE, FAST FOOD, SWEETS, AND DRINKS.</a:t>
            </a:r>
            <a:br>
              <a:rPr lang="en-US" b="1" dirty="0">
                <a:ea typeface="+mn-lt"/>
                <a:cs typeface="+mn-lt"/>
              </a:rPr>
            </a:br>
            <a:endParaRPr lang="en-US" b="1" dirty="0">
              <a:ea typeface="+mn-lt"/>
              <a:cs typeface="+mn-lt"/>
            </a:endParaRPr>
          </a:p>
        </p:txBody>
      </p:sp>
    </p:spTree>
    <p:extLst>
      <p:ext uri="{BB962C8B-B14F-4D97-AF65-F5344CB8AC3E}">
        <p14:creationId xmlns:p14="http://schemas.microsoft.com/office/powerpoint/2010/main" val="33228923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85712B6-7F5A-6DC9-919D-265EF4AE2D70}"/>
              </a:ext>
            </a:extLst>
          </p:cNvPr>
          <p:cNvSpPr txBox="1"/>
          <p:nvPr/>
        </p:nvSpPr>
        <p:spPr>
          <a:xfrm>
            <a:off x="1500312" y="104868"/>
            <a:ext cx="3791675" cy="4777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dirty="0">
                <a:ea typeface="+mn-lt"/>
                <a:cs typeface="+mn-lt"/>
              </a:rPr>
              <a:t>TABLE 2: STAFF_FULLINFO</a:t>
            </a:r>
            <a:endParaRPr lang="en-US" sz="2400" b="1" dirty="0"/>
          </a:p>
        </p:txBody>
      </p:sp>
      <p:graphicFrame>
        <p:nvGraphicFramePr>
          <p:cNvPr id="7" name="Table 6">
            <a:extLst>
              <a:ext uri="{FF2B5EF4-FFF2-40B4-BE49-F238E27FC236}">
                <a16:creationId xmlns:a16="http://schemas.microsoft.com/office/drawing/2014/main" id="{31126E7A-443F-AD23-3DB3-7C10BF1AF337}"/>
              </a:ext>
            </a:extLst>
          </p:cNvPr>
          <p:cNvGraphicFramePr>
            <a:graphicFrameLocks noGrp="1"/>
          </p:cNvGraphicFramePr>
          <p:nvPr>
            <p:extLst>
              <p:ext uri="{D42A27DB-BD31-4B8C-83A1-F6EECF244321}">
                <p14:modId xmlns:p14="http://schemas.microsoft.com/office/powerpoint/2010/main" val="4107795664"/>
              </p:ext>
            </p:extLst>
          </p:nvPr>
        </p:nvGraphicFramePr>
        <p:xfrm>
          <a:off x="48409" y="582942"/>
          <a:ext cx="6757161" cy="6126480"/>
        </p:xfrm>
        <a:graphic>
          <a:graphicData uri="http://schemas.openxmlformats.org/drawingml/2006/table">
            <a:tbl>
              <a:tblPr bandRow="1">
                <a:tableStyleId>{5C22544A-7EE6-4342-B048-85BDC9FD1C3A}</a:tableStyleId>
              </a:tblPr>
              <a:tblGrid>
                <a:gridCol w="2252387">
                  <a:extLst>
                    <a:ext uri="{9D8B030D-6E8A-4147-A177-3AD203B41FA5}">
                      <a16:colId xmlns:a16="http://schemas.microsoft.com/office/drawing/2014/main" val="1051079400"/>
                    </a:ext>
                  </a:extLst>
                </a:gridCol>
                <a:gridCol w="2252387">
                  <a:extLst>
                    <a:ext uri="{9D8B030D-6E8A-4147-A177-3AD203B41FA5}">
                      <a16:colId xmlns:a16="http://schemas.microsoft.com/office/drawing/2014/main" val="1559345889"/>
                    </a:ext>
                  </a:extLst>
                </a:gridCol>
                <a:gridCol w="2252387">
                  <a:extLst>
                    <a:ext uri="{9D8B030D-6E8A-4147-A177-3AD203B41FA5}">
                      <a16:colId xmlns:a16="http://schemas.microsoft.com/office/drawing/2014/main" val="3706240391"/>
                    </a:ext>
                  </a:extLst>
                </a:gridCol>
              </a:tblGrid>
              <a:tr h="0">
                <a:tc>
                  <a:txBody>
                    <a:bodyPr/>
                    <a:lstStyle/>
                    <a:p>
                      <a:pPr>
                        <a:buNone/>
                      </a:pPr>
                      <a:r>
                        <a:rPr lang="en-US" sz="1800" b="1" dirty="0"/>
                        <a:t>Field Name</a:t>
                      </a:r>
                    </a:p>
                  </a:txBody>
                  <a:tcPr anchor="ctr">
                    <a:lnL>
                      <a:noFill/>
                    </a:lnL>
                    <a:lnR>
                      <a:noFill/>
                    </a:lnR>
                    <a:lnT>
                      <a:noFill/>
                    </a:lnT>
                    <a:lnB>
                      <a:noFill/>
                    </a:lnB>
                    <a:noFill/>
                  </a:tcPr>
                </a:tc>
                <a:tc>
                  <a:txBody>
                    <a:bodyPr/>
                    <a:lstStyle/>
                    <a:p>
                      <a:pPr>
                        <a:buNone/>
                      </a:pPr>
                      <a:r>
                        <a:rPr lang="en-US" sz="1800" b="1" dirty="0"/>
                        <a:t>Data Type</a:t>
                      </a:r>
                    </a:p>
                  </a:txBody>
                  <a:tcPr anchor="ctr">
                    <a:lnL>
                      <a:noFill/>
                    </a:lnL>
                    <a:lnR>
                      <a:noFill/>
                    </a:lnR>
                    <a:lnT>
                      <a:noFill/>
                    </a:lnT>
                    <a:lnB>
                      <a:noFill/>
                    </a:lnB>
                    <a:noFill/>
                  </a:tcPr>
                </a:tc>
                <a:tc>
                  <a:txBody>
                    <a:bodyPr/>
                    <a:lstStyle/>
                    <a:p>
                      <a:pPr>
                        <a:buNone/>
                      </a:pPr>
                      <a:r>
                        <a:rPr lang="en-US" sz="1800" b="1" dirty="0"/>
                        <a:t>Description</a:t>
                      </a:r>
                    </a:p>
                  </a:txBody>
                  <a:tcPr anchor="ctr">
                    <a:lnL>
                      <a:noFill/>
                    </a:lnL>
                    <a:lnR>
                      <a:noFill/>
                    </a:lnR>
                    <a:lnT>
                      <a:noFill/>
                    </a:lnT>
                    <a:lnB>
                      <a:noFill/>
                    </a:lnB>
                    <a:noFill/>
                  </a:tcPr>
                </a:tc>
                <a:extLst>
                  <a:ext uri="{0D108BD9-81ED-4DB2-BD59-A6C34878D82A}">
                    <a16:rowId xmlns:a16="http://schemas.microsoft.com/office/drawing/2014/main" val="2660124735"/>
                  </a:ext>
                </a:extLst>
              </a:tr>
              <a:tr h="0">
                <a:tc>
                  <a:txBody>
                    <a:bodyPr/>
                    <a:lstStyle/>
                    <a:p>
                      <a:pPr>
                        <a:buNone/>
                      </a:pPr>
                      <a:r>
                        <a:rPr lang="en-US" sz="1800" b="0" dirty="0"/>
                        <a:t>ID</a:t>
                      </a:r>
                    </a:p>
                  </a:txBody>
                  <a:tcPr anchor="ctr">
                    <a:lnL>
                      <a:noFill/>
                    </a:lnL>
                    <a:lnR>
                      <a:noFill/>
                    </a:lnR>
                    <a:lnT>
                      <a:noFill/>
                    </a:lnT>
                    <a:lnB>
                      <a:noFill/>
                    </a:lnB>
                    <a:noFill/>
                  </a:tcPr>
                </a:tc>
                <a:tc>
                  <a:txBody>
                    <a:bodyPr/>
                    <a:lstStyle/>
                    <a:p>
                      <a:pPr>
                        <a:buNone/>
                      </a:pPr>
                      <a:r>
                        <a:rPr lang="en-US" sz="1800" b="0" dirty="0"/>
                        <a:t>Integer</a:t>
                      </a:r>
                    </a:p>
                  </a:txBody>
                  <a:tcPr anchor="ctr">
                    <a:lnL>
                      <a:noFill/>
                    </a:lnL>
                    <a:lnR>
                      <a:noFill/>
                    </a:lnR>
                    <a:lnT>
                      <a:noFill/>
                    </a:lnT>
                    <a:lnB>
                      <a:noFill/>
                    </a:lnB>
                    <a:noFill/>
                  </a:tcPr>
                </a:tc>
                <a:tc>
                  <a:txBody>
                    <a:bodyPr/>
                    <a:lstStyle/>
                    <a:p>
                      <a:pPr>
                        <a:buNone/>
                      </a:pPr>
                      <a:r>
                        <a:rPr lang="en-US" sz="1800" b="0" dirty="0"/>
                        <a:t>Staff ID</a:t>
                      </a:r>
                    </a:p>
                  </a:txBody>
                  <a:tcPr anchor="ctr">
                    <a:lnL>
                      <a:noFill/>
                    </a:lnL>
                    <a:lnR>
                      <a:noFill/>
                    </a:lnR>
                    <a:lnT>
                      <a:noFill/>
                    </a:lnT>
                    <a:lnB>
                      <a:noFill/>
                    </a:lnB>
                    <a:noFill/>
                  </a:tcPr>
                </a:tc>
                <a:extLst>
                  <a:ext uri="{0D108BD9-81ED-4DB2-BD59-A6C34878D82A}">
                    <a16:rowId xmlns:a16="http://schemas.microsoft.com/office/drawing/2014/main" val="174755122"/>
                  </a:ext>
                </a:extLst>
              </a:tr>
              <a:tr h="0">
                <a:tc>
                  <a:txBody>
                    <a:bodyPr/>
                    <a:lstStyle/>
                    <a:p>
                      <a:pPr>
                        <a:buNone/>
                      </a:pPr>
                      <a:r>
                        <a:rPr lang="en-US" sz="1800" b="0" dirty="0"/>
                        <a:t>Name</a:t>
                      </a:r>
                    </a:p>
                  </a:txBody>
                  <a:tcPr anchor="ctr">
                    <a:lnL>
                      <a:noFill/>
                    </a:lnL>
                    <a:lnR>
                      <a:noFill/>
                    </a:lnR>
                    <a:lnT>
                      <a:noFill/>
                    </a:lnT>
                    <a:lnB>
                      <a:noFill/>
                    </a:lnB>
                    <a:noFill/>
                  </a:tcPr>
                </a:tc>
                <a:tc>
                  <a:txBody>
                    <a:bodyPr/>
                    <a:lstStyle/>
                    <a:p>
                      <a:pPr>
                        <a:buNone/>
                      </a:pPr>
                      <a:r>
                        <a:rPr lang="en-US" sz="1800" b="0" dirty="0"/>
                        <a:t>Text</a:t>
                      </a:r>
                    </a:p>
                  </a:txBody>
                  <a:tcPr anchor="ctr">
                    <a:lnL>
                      <a:noFill/>
                    </a:lnL>
                    <a:lnR>
                      <a:noFill/>
                    </a:lnR>
                    <a:lnT>
                      <a:noFill/>
                    </a:lnT>
                    <a:lnB>
                      <a:noFill/>
                    </a:lnB>
                    <a:noFill/>
                  </a:tcPr>
                </a:tc>
                <a:tc>
                  <a:txBody>
                    <a:bodyPr/>
                    <a:lstStyle/>
                    <a:p>
                      <a:pPr>
                        <a:buNone/>
                      </a:pPr>
                      <a:r>
                        <a:rPr lang="en-US" sz="1800" b="0" dirty="0"/>
                        <a:t>Staff name</a:t>
                      </a:r>
                    </a:p>
                  </a:txBody>
                  <a:tcPr anchor="ctr">
                    <a:lnL>
                      <a:noFill/>
                    </a:lnL>
                    <a:lnR>
                      <a:noFill/>
                    </a:lnR>
                    <a:lnT>
                      <a:noFill/>
                    </a:lnT>
                    <a:lnB>
                      <a:noFill/>
                    </a:lnB>
                    <a:noFill/>
                  </a:tcPr>
                </a:tc>
                <a:extLst>
                  <a:ext uri="{0D108BD9-81ED-4DB2-BD59-A6C34878D82A}">
                    <a16:rowId xmlns:a16="http://schemas.microsoft.com/office/drawing/2014/main" val="1770061160"/>
                  </a:ext>
                </a:extLst>
              </a:tr>
              <a:tr h="0">
                <a:tc>
                  <a:txBody>
                    <a:bodyPr/>
                    <a:lstStyle/>
                    <a:p>
                      <a:pPr>
                        <a:buNone/>
                      </a:pPr>
                      <a:r>
                        <a:rPr lang="en-US" sz="1800" b="0" dirty="0"/>
                        <a:t>Profession</a:t>
                      </a:r>
                    </a:p>
                  </a:txBody>
                  <a:tcPr anchor="ctr">
                    <a:lnL>
                      <a:noFill/>
                    </a:lnL>
                    <a:lnR>
                      <a:noFill/>
                    </a:lnR>
                    <a:lnT>
                      <a:noFill/>
                    </a:lnT>
                    <a:lnB>
                      <a:noFill/>
                    </a:lnB>
                    <a:noFill/>
                  </a:tcPr>
                </a:tc>
                <a:tc>
                  <a:txBody>
                    <a:bodyPr/>
                    <a:lstStyle/>
                    <a:p>
                      <a:pPr>
                        <a:buNone/>
                      </a:pPr>
                      <a:r>
                        <a:rPr lang="en-US" sz="1800" b="0" dirty="0"/>
                        <a:t>Text</a:t>
                      </a:r>
                    </a:p>
                  </a:txBody>
                  <a:tcPr anchor="ctr">
                    <a:lnL>
                      <a:noFill/>
                    </a:lnL>
                    <a:lnR>
                      <a:noFill/>
                    </a:lnR>
                    <a:lnT>
                      <a:noFill/>
                    </a:lnT>
                    <a:lnB>
                      <a:noFill/>
                    </a:lnB>
                    <a:noFill/>
                  </a:tcPr>
                </a:tc>
                <a:tc>
                  <a:txBody>
                    <a:bodyPr/>
                    <a:lstStyle/>
                    <a:p>
                      <a:pPr>
                        <a:buNone/>
                      </a:pPr>
                      <a:r>
                        <a:rPr lang="en-US" sz="1800" b="0" dirty="0"/>
                        <a:t>Job role</a:t>
                      </a:r>
                    </a:p>
                  </a:txBody>
                  <a:tcPr anchor="ctr">
                    <a:lnL>
                      <a:noFill/>
                    </a:lnL>
                    <a:lnR>
                      <a:noFill/>
                    </a:lnR>
                    <a:lnT>
                      <a:noFill/>
                    </a:lnT>
                    <a:lnB>
                      <a:noFill/>
                    </a:lnB>
                    <a:noFill/>
                  </a:tcPr>
                </a:tc>
                <a:extLst>
                  <a:ext uri="{0D108BD9-81ED-4DB2-BD59-A6C34878D82A}">
                    <a16:rowId xmlns:a16="http://schemas.microsoft.com/office/drawing/2014/main" val="835387284"/>
                  </a:ext>
                </a:extLst>
              </a:tr>
              <a:tr h="0">
                <a:tc>
                  <a:txBody>
                    <a:bodyPr/>
                    <a:lstStyle/>
                    <a:p>
                      <a:pPr>
                        <a:buNone/>
                      </a:pPr>
                      <a:r>
                        <a:rPr lang="en-US" sz="1800" b="0" dirty="0"/>
                        <a:t>Salary</a:t>
                      </a:r>
                    </a:p>
                  </a:txBody>
                  <a:tcPr anchor="ctr">
                    <a:lnL>
                      <a:noFill/>
                    </a:lnL>
                    <a:lnR>
                      <a:noFill/>
                    </a:lnR>
                    <a:lnT>
                      <a:noFill/>
                    </a:lnT>
                    <a:lnB>
                      <a:noFill/>
                    </a:lnB>
                    <a:noFill/>
                  </a:tcPr>
                </a:tc>
                <a:tc>
                  <a:txBody>
                    <a:bodyPr/>
                    <a:lstStyle/>
                    <a:p>
                      <a:pPr>
                        <a:buNone/>
                      </a:pPr>
                      <a:r>
                        <a:rPr lang="en-US" sz="1800" b="0" dirty="0"/>
                        <a:t>Integer</a:t>
                      </a:r>
                    </a:p>
                  </a:txBody>
                  <a:tcPr anchor="ctr">
                    <a:lnL>
                      <a:noFill/>
                    </a:lnL>
                    <a:lnR>
                      <a:noFill/>
                    </a:lnR>
                    <a:lnT>
                      <a:noFill/>
                    </a:lnT>
                    <a:lnB>
                      <a:noFill/>
                    </a:lnB>
                    <a:noFill/>
                  </a:tcPr>
                </a:tc>
                <a:tc>
                  <a:txBody>
                    <a:bodyPr/>
                    <a:lstStyle/>
                    <a:p>
                      <a:pPr>
                        <a:buNone/>
                      </a:pPr>
                      <a:r>
                        <a:rPr lang="en-US" sz="1800" b="0" dirty="0"/>
                        <a:t>Salary</a:t>
                      </a:r>
                    </a:p>
                  </a:txBody>
                  <a:tcPr anchor="ctr">
                    <a:lnL>
                      <a:noFill/>
                    </a:lnL>
                    <a:lnR>
                      <a:noFill/>
                    </a:lnR>
                    <a:lnT>
                      <a:noFill/>
                    </a:lnT>
                    <a:lnB>
                      <a:noFill/>
                    </a:lnB>
                    <a:noFill/>
                  </a:tcPr>
                </a:tc>
                <a:extLst>
                  <a:ext uri="{0D108BD9-81ED-4DB2-BD59-A6C34878D82A}">
                    <a16:rowId xmlns:a16="http://schemas.microsoft.com/office/drawing/2014/main" val="3490103843"/>
                  </a:ext>
                </a:extLst>
              </a:tr>
              <a:tr h="0">
                <a:tc>
                  <a:txBody>
                    <a:bodyPr/>
                    <a:lstStyle/>
                    <a:p>
                      <a:pPr>
                        <a:buNone/>
                      </a:pPr>
                      <a:r>
                        <a:rPr lang="en-US" sz="1800" b="0" dirty="0"/>
                        <a:t>Phone</a:t>
                      </a:r>
                    </a:p>
                  </a:txBody>
                  <a:tcPr anchor="ctr">
                    <a:lnL>
                      <a:noFill/>
                    </a:lnL>
                    <a:lnR>
                      <a:noFill/>
                    </a:lnR>
                    <a:lnT>
                      <a:noFill/>
                    </a:lnT>
                    <a:lnB>
                      <a:noFill/>
                    </a:lnB>
                    <a:noFill/>
                  </a:tcPr>
                </a:tc>
                <a:tc>
                  <a:txBody>
                    <a:bodyPr/>
                    <a:lstStyle/>
                    <a:p>
                      <a:pPr>
                        <a:buNone/>
                      </a:pPr>
                      <a:r>
                        <a:rPr lang="en-US" sz="1800" b="0" dirty="0"/>
                        <a:t>Text</a:t>
                      </a:r>
                    </a:p>
                  </a:txBody>
                  <a:tcPr anchor="ctr">
                    <a:lnL>
                      <a:noFill/>
                    </a:lnL>
                    <a:lnR>
                      <a:noFill/>
                    </a:lnR>
                    <a:lnT>
                      <a:noFill/>
                    </a:lnT>
                    <a:lnB>
                      <a:noFill/>
                    </a:lnB>
                    <a:noFill/>
                  </a:tcPr>
                </a:tc>
                <a:tc>
                  <a:txBody>
                    <a:bodyPr/>
                    <a:lstStyle/>
                    <a:p>
                      <a:pPr>
                        <a:buNone/>
                      </a:pPr>
                      <a:r>
                        <a:rPr lang="en-US" sz="1800" b="0" dirty="0"/>
                        <a:t>Contact number</a:t>
                      </a:r>
                    </a:p>
                  </a:txBody>
                  <a:tcPr anchor="ctr">
                    <a:lnL>
                      <a:noFill/>
                    </a:lnL>
                    <a:lnR>
                      <a:noFill/>
                    </a:lnR>
                    <a:lnT>
                      <a:noFill/>
                    </a:lnT>
                    <a:lnB>
                      <a:noFill/>
                    </a:lnB>
                    <a:noFill/>
                  </a:tcPr>
                </a:tc>
                <a:extLst>
                  <a:ext uri="{0D108BD9-81ED-4DB2-BD59-A6C34878D82A}">
                    <a16:rowId xmlns:a16="http://schemas.microsoft.com/office/drawing/2014/main" val="951004567"/>
                  </a:ext>
                </a:extLst>
              </a:tr>
              <a:tr h="0">
                <a:tc>
                  <a:txBody>
                    <a:bodyPr/>
                    <a:lstStyle/>
                    <a:p>
                      <a:pPr>
                        <a:buNone/>
                      </a:pPr>
                      <a:r>
                        <a:rPr lang="en-US" sz="1800" b="0" dirty="0"/>
                        <a:t>Address</a:t>
                      </a:r>
                    </a:p>
                  </a:txBody>
                  <a:tcPr anchor="ctr">
                    <a:lnL>
                      <a:noFill/>
                    </a:lnL>
                    <a:lnR>
                      <a:noFill/>
                    </a:lnR>
                    <a:lnT>
                      <a:noFill/>
                    </a:lnT>
                    <a:lnB>
                      <a:noFill/>
                    </a:lnB>
                    <a:noFill/>
                  </a:tcPr>
                </a:tc>
                <a:tc>
                  <a:txBody>
                    <a:bodyPr/>
                    <a:lstStyle/>
                    <a:p>
                      <a:pPr>
                        <a:buNone/>
                      </a:pPr>
                      <a:r>
                        <a:rPr lang="en-US" sz="1800" b="0" dirty="0"/>
                        <a:t>Text</a:t>
                      </a:r>
                    </a:p>
                  </a:txBody>
                  <a:tcPr anchor="ctr">
                    <a:lnL>
                      <a:noFill/>
                    </a:lnL>
                    <a:lnR>
                      <a:noFill/>
                    </a:lnR>
                    <a:lnT>
                      <a:noFill/>
                    </a:lnT>
                    <a:lnB>
                      <a:noFill/>
                    </a:lnB>
                    <a:noFill/>
                  </a:tcPr>
                </a:tc>
                <a:tc>
                  <a:txBody>
                    <a:bodyPr/>
                    <a:lstStyle/>
                    <a:p>
                      <a:pPr>
                        <a:buNone/>
                      </a:pPr>
                      <a:r>
                        <a:rPr lang="en-US" sz="1800" b="0" dirty="0"/>
                        <a:t>Address</a:t>
                      </a:r>
                    </a:p>
                  </a:txBody>
                  <a:tcPr anchor="ctr">
                    <a:lnL>
                      <a:noFill/>
                    </a:lnL>
                    <a:lnR>
                      <a:noFill/>
                    </a:lnR>
                    <a:lnT>
                      <a:noFill/>
                    </a:lnT>
                    <a:lnB>
                      <a:noFill/>
                    </a:lnB>
                    <a:noFill/>
                  </a:tcPr>
                </a:tc>
                <a:extLst>
                  <a:ext uri="{0D108BD9-81ED-4DB2-BD59-A6C34878D82A}">
                    <a16:rowId xmlns:a16="http://schemas.microsoft.com/office/drawing/2014/main" val="2249013991"/>
                  </a:ext>
                </a:extLst>
              </a:tr>
              <a:tr h="0">
                <a:tc>
                  <a:txBody>
                    <a:bodyPr/>
                    <a:lstStyle/>
                    <a:p>
                      <a:pPr>
                        <a:buNone/>
                      </a:pPr>
                      <a:r>
                        <a:rPr lang="en-US" sz="1800" b="0" dirty="0"/>
                        <a:t>Joining Date</a:t>
                      </a:r>
                    </a:p>
                  </a:txBody>
                  <a:tcPr anchor="ctr">
                    <a:lnL>
                      <a:noFill/>
                    </a:lnL>
                    <a:lnR>
                      <a:noFill/>
                    </a:lnR>
                    <a:lnT>
                      <a:noFill/>
                    </a:lnT>
                    <a:lnB>
                      <a:noFill/>
                    </a:lnB>
                    <a:noFill/>
                  </a:tcPr>
                </a:tc>
                <a:tc>
                  <a:txBody>
                    <a:bodyPr/>
                    <a:lstStyle/>
                    <a:p>
                      <a:pPr>
                        <a:buNone/>
                      </a:pPr>
                      <a:r>
                        <a:rPr lang="en-US" sz="1800" b="0" dirty="0"/>
                        <a:t>Date</a:t>
                      </a:r>
                    </a:p>
                  </a:txBody>
                  <a:tcPr anchor="ctr">
                    <a:lnL>
                      <a:noFill/>
                    </a:lnL>
                    <a:lnR>
                      <a:noFill/>
                    </a:lnR>
                    <a:lnT>
                      <a:noFill/>
                    </a:lnT>
                    <a:lnB>
                      <a:noFill/>
                    </a:lnB>
                    <a:noFill/>
                  </a:tcPr>
                </a:tc>
                <a:tc>
                  <a:txBody>
                    <a:bodyPr/>
                    <a:lstStyle/>
                    <a:p>
                      <a:pPr>
                        <a:buNone/>
                      </a:pPr>
                      <a:r>
                        <a:rPr lang="en-US" sz="1800" b="0" dirty="0"/>
                        <a:t>Date of joining</a:t>
                      </a:r>
                    </a:p>
                  </a:txBody>
                  <a:tcPr anchor="ctr">
                    <a:lnL>
                      <a:noFill/>
                    </a:lnL>
                    <a:lnR>
                      <a:noFill/>
                    </a:lnR>
                    <a:lnT>
                      <a:noFill/>
                    </a:lnT>
                    <a:lnB>
                      <a:noFill/>
                    </a:lnB>
                    <a:noFill/>
                  </a:tcPr>
                </a:tc>
                <a:extLst>
                  <a:ext uri="{0D108BD9-81ED-4DB2-BD59-A6C34878D82A}">
                    <a16:rowId xmlns:a16="http://schemas.microsoft.com/office/drawing/2014/main" val="2533738453"/>
                  </a:ext>
                </a:extLst>
              </a:tr>
              <a:tr h="0">
                <a:tc>
                  <a:txBody>
                    <a:bodyPr/>
                    <a:lstStyle/>
                    <a:p>
                      <a:pPr>
                        <a:buNone/>
                      </a:pPr>
                      <a:r>
                        <a:rPr lang="en-US" sz="1800" b="0" dirty="0"/>
                        <a:t>Shift</a:t>
                      </a:r>
                    </a:p>
                  </a:txBody>
                  <a:tcPr anchor="ctr">
                    <a:lnL>
                      <a:noFill/>
                    </a:lnL>
                    <a:lnR>
                      <a:noFill/>
                    </a:lnR>
                    <a:lnT>
                      <a:noFill/>
                    </a:lnT>
                    <a:lnB>
                      <a:noFill/>
                    </a:lnB>
                    <a:noFill/>
                  </a:tcPr>
                </a:tc>
                <a:tc>
                  <a:txBody>
                    <a:bodyPr/>
                    <a:lstStyle/>
                    <a:p>
                      <a:pPr>
                        <a:buNone/>
                      </a:pPr>
                      <a:r>
                        <a:rPr lang="en-US" sz="1800" b="0" dirty="0"/>
                        <a:t>Text</a:t>
                      </a:r>
                    </a:p>
                  </a:txBody>
                  <a:tcPr anchor="ctr">
                    <a:lnL>
                      <a:noFill/>
                    </a:lnL>
                    <a:lnR>
                      <a:noFill/>
                    </a:lnR>
                    <a:lnT>
                      <a:noFill/>
                    </a:lnT>
                    <a:lnB>
                      <a:noFill/>
                    </a:lnB>
                    <a:noFill/>
                  </a:tcPr>
                </a:tc>
                <a:tc>
                  <a:txBody>
                    <a:bodyPr/>
                    <a:lstStyle/>
                    <a:p>
                      <a:pPr>
                        <a:buNone/>
                      </a:pPr>
                      <a:r>
                        <a:rPr lang="en-US" sz="1800" b="0" dirty="0"/>
                        <a:t>Morning / Evening / Night</a:t>
                      </a:r>
                    </a:p>
                  </a:txBody>
                  <a:tcPr anchor="ctr">
                    <a:lnL>
                      <a:noFill/>
                    </a:lnL>
                    <a:lnR>
                      <a:noFill/>
                    </a:lnR>
                    <a:lnT>
                      <a:noFill/>
                    </a:lnT>
                    <a:lnB>
                      <a:noFill/>
                    </a:lnB>
                    <a:noFill/>
                  </a:tcPr>
                </a:tc>
                <a:extLst>
                  <a:ext uri="{0D108BD9-81ED-4DB2-BD59-A6C34878D82A}">
                    <a16:rowId xmlns:a16="http://schemas.microsoft.com/office/drawing/2014/main" val="2150222079"/>
                  </a:ext>
                </a:extLst>
              </a:tr>
              <a:tr h="0">
                <a:tc>
                  <a:txBody>
                    <a:bodyPr/>
                    <a:lstStyle/>
                    <a:p>
                      <a:pPr>
                        <a:buNone/>
                      </a:pPr>
                      <a:r>
                        <a:rPr lang="en-US" sz="1800" b="0" dirty="0"/>
                        <a:t>Status</a:t>
                      </a:r>
                    </a:p>
                  </a:txBody>
                  <a:tcPr anchor="ctr">
                    <a:lnL>
                      <a:noFill/>
                    </a:lnL>
                    <a:lnR>
                      <a:noFill/>
                    </a:lnR>
                    <a:lnT>
                      <a:noFill/>
                    </a:lnT>
                    <a:lnB>
                      <a:noFill/>
                    </a:lnB>
                    <a:noFill/>
                  </a:tcPr>
                </a:tc>
                <a:tc>
                  <a:txBody>
                    <a:bodyPr/>
                    <a:lstStyle/>
                    <a:p>
                      <a:pPr>
                        <a:buNone/>
                      </a:pPr>
                      <a:r>
                        <a:rPr lang="en-US" sz="1800" b="0" dirty="0"/>
                        <a:t>Text</a:t>
                      </a:r>
                    </a:p>
                  </a:txBody>
                  <a:tcPr anchor="ctr">
                    <a:lnL>
                      <a:noFill/>
                    </a:lnL>
                    <a:lnR>
                      <a:noFill/>
                    </a:lnR>
                    <a:lnT>
                      <a:noFill/>
                    </a:lnT>
                    <a:lnB>
                      <a:noFill/>
                    </a:lnB>
                    <a:noFill/>
                  </a:tcPr>
                </a:tc>
                <a:tc>
                  <a:txBody>
                    <a:bodyPr/>
                    <a:lstStyle/>
                    <a:p>
                      <a:pPr>
                        <a:buNone/>
                      </a:pPr>
                      <a:r>
                        <a:rPr lang="en-US" sz="1800" b="0" dirty="0"/>
                        <a:t>Active / Inactive</a:t>
                      </a:r>
                    </a:p>
                  </a:txBody>
                  <a:tcPr anchor="ctr">
                    <a:lnL>
                      <a:noFill/>
                    </a:lnL>
                    <a:lnR>
                      <a:noFill/>
                    </a:lnR>
                    <a:lnT>
                      <a:noFill/>
                    </a:lnT>
                    <a:lnB>
                      <a:noFill/>
                    </a:lnB>
                    <a:noFill/>
                  </a:tcPr>
                </a:tc>
                <a:extLst>
                  <a:ext uri="{0D108BD9-81ED-4DB2-BD59-A6C34878D82A}">
                    <a16:rowId xmlns:a16="http://schemas.microsoft.com/office/drawing/2014/main" val="910514563"/>
                  </a:ext>
                </a:extLst>
              </a:tr>
              <a:tr h="0">
                <a:tc>
                  <a:txBody>
                    <a:bodyPr/>
                    <a:lstStyle/>
                    <a:p>
                      <a:pPr>
                        <a:buNone/>
                      </a:pPr>
                      <a:r>
                        <a:rPr lang="en-US" sz="1800" b="0" dirty="0"/>
                        <a:t>Age</a:t>
                      </a:r>
                    </a:p>
                  </a:txBody>
                  <a:tcPr anchor="ctr">
                    <a:lnL>
                      <a:noFill/>
                    </a:lnL>
                    <a:lnR>
                      <a:noFill/>
                    </a:lnR>
                    <a:lnT>
                      <a:noFill/>
                    </a:lnT>
                    <a:lnB>
                      <a:noFill/>
                    </a:lnB>
                    <a:noFill/>
                  </a:tcPr>
                </a:tc>
                <a:tc>
                  <a:txBody>
                    <a:bodyPr/>
                    <a:lstStyle/>
                    <a:p>
                      <a:pPr>
                        <a:buNone/>
                      </a:pPr>
                      <a:r>
                        <a:rPr lang="en-US" sz="1800" b="0" dirty="0"/>
                        <a:t>Integer</a:t>
                      </a:r>
                    </a:p>
                  </a:txBody>
                  <a:tcPr anchor="ctr">
                    <a:lnL>
                      <a:noFill/>
                    </a:lnL>
                    <a:lnR>
                      <a:noFill/>
                    </a:lnR>
                    <a:lnT>
                      <a:noFill/>
                    </a:lnT>
                    <a:lnB>
                      <a:noFill/>
                    </a:lnB>
                    <a:noFill/>
                  </a:tcPr>
                </a:tc>
                <a:tc>
                  <a:txBody>
                    <a:bodyPr/>
                    <a:lstStyle/>
                    <a:p>
                      <a:pPr>
                        <a:buNone/>
                      </a:pPr>
                      <a:r>
                        <a:rPr lang="en-US" sz="1800" b="0" dirty="0"/>
                        <a:t>Age</a:t>
                      </a:r>
                    </a:p>
                  </a:txBody>
                  <a:tcPr anchor="ctr">
                    <a:lnL>
                      <a:noFill/>
                    </a:lnL>
                    <a:lnR>
                      <a:noFill/>
                    </a:lnR>
                    <a:lnT>
                      <a:noFill/>
                    </a:lnT>
                    <a:lnB>
                      <a:noFill/>
                    </a:lnB>
                    <a:noFill/>
                  </a:tcPr>
                </a:tc>
                <a:extLst>
                  <a:ext uri="{0D108BD9-81ED-4DB2-BD59-A6C34878D82A}">
                    <a16:rowId xmlns:a16="http://schemas.microsoft.com/office/drawing/2014/main" val="2284059478"/>
                  </a:ext>
                </a:extLst>
              </a:tr>
              <a:tr h="0">
                <a:tc>
                  <a:txBody>
                    <a:bodyPr/>
                    <a:lstStyle/>
                    <a:p>
                      <a:pPr>
                        <a:buNone/>
                      </a:pPr>
                      <a:r>
                        <a:rPr lang="en-US" sz="1800" b="0" dirty="0"/>
                        <a:t>Gender</a:t>
                      </a:r>
                    </a:p>
                  </a:txBody>
                  <a:tcPr anchor="ctr">
                    <a:lnL>
                      <a:noFill/>
                    </a:lnL>
                    <a:lnR>
                      <a:noFill/>
                    </a:lnR>
                    <a:lnT>
                      <a:noFill/>
                    </a:lnT>
                    <a:lnB>
                      <a:noFill/>
                    </a:lnB>
                    <a:noFill/>
                  </a:tcPr>
                </a:tc>
                <a:tc>
                  <a:txBody>
                    <a:bodyPr/>
                    <a:lstStyle/>
                    <a:p>
                      <a:pPr>
                        <a:buNone/>
                      </a:pPr>
                      <a:r>
                        <a:rPr lang="en-US" sz="1800" b="0" dirty="0"/>
                        <a:t>Text</a:t>
                      </a:r>
                    </a:p>
                  </a:txBody>
                  <a:tcPr anchor="ctr">
                    <a:lnL>
                      <a:noFill/>
                    </a:lnL>
                    <a:lnR>
                      <a:noFill/>
                    </a:lnR>
                    <a:lnT>
                      <a:noFill/>
                    </a:lnT>
                    <a:lnB>
                      <a:noFill/>
                    </a:lnB>
                    <a:noFill/>
                  </a:tcPr>
                </a:tc>
                <a:tc>
                  <a:txBody>
                    <a:bodyPr/>
                    <a:lstStyle/>
                    <a:p>
                      <a:pPr>
                        <a:buNone/>
                      </a:pPr>
                      <a:r>
                        <a:rPr lang="en-US" sz="1800" b="0" dirty="0"/>
                        <a:t>Gender</a:t>
                      </a:r>
                    </a:p>
                  </a:txBody>
                  <a:tcPr anchor="ctr">
                    <a:lnL>
                      <a:noFill/>
                    </a:lnL>
                    <a:lnR>
                      <a:noFill/>
                    </a:lnR>
                    <a:lnT>
                      <a:noFill/>
                    </a:lnT>
                    <a:lnB>
                      <a:noFill/>
                    </a:lnB>
                    <a:noFill/>
                  </a:tcPr>
                </a:tc>
                <a:extLst>
                  <a:ext uri="{0D108BD9-81ED-4DB2-BD59-A6C34878D82A}">
                    <a16:rowId xmlns:a16="http://schemas.microsoft.com/office/drawing/2014/main" val="2504473224"/>
                  </a:ext>
                </a:extLst>
              </a:tr>
              <a:tr h="0">
                <a:tc>
                  <a:txBody>
                    <a:bodyPr/>
                    <a:lstStyle/>
                    <a:p>
                      <a:pPr>
                        <a:buNone/>
                      </a:pPr>
                      <a:r>
                        <a:rPr lang="en-US" sz="1800" b="0" dirty="0"/>
                        <a:t>Aadhar</a:t>
                      </a:r>
                    </a:p>
                  </a:txBody>
                  <a:tcPr anchor="ctr">
                    <a:lnL>
                      <a:noFill/>
                    </a:lnL>
                    <a:lnR>
                      <a:noFill/>
                    </a:lnR>
                    <a:lnT>
                      <a:noFill/>
                    </a:lnT>
                    <a:lnB>
                      <a:noFill/>
                    </a:lnB>
                    <a:noFill/>
                  </a:tcPr>
                </a:tc>
                <a:tc>
                  <a:txBody>
                    <a:bodyPr/>
                    <a:lstStyle/>
                    <a:p>
                      <a:pPr>
                        <a:buNone/>
                      </a:pPr>
                      <a:r>
                        <a:rPr lang="en-US" sz="1800" b="0" dirty="0"/>
                        <a:t>Text</a:t>
                      </a:r>
                    </a:p>
                  </a:txBody>
                  <a:tcPr anchor="ctr">
                    <a:lnL>
                      <a:noFill/>
                    </a:lnL>
                    <a:lnR>
                      <a:noFill/>
                    </a:lnR>
                    <a:lnT>
                      <a:noFill/>
                    </a:lnT>
                    <a:lnB>
                      <a:noFill/>
                    </a:lnB>
                    <a:noFill/>
                  </a:tcPr>
                </a:tc>
                <a:tc>
                  <a:txBody>
                    <a:bodyPr/>
                    <a:lstStyle/>
                    <a:p>
                      <a:pPr>
                        <a:buNone/>
                      </a:pPr>
                      <a:r>
                        <a:rPr lang="en-US" sz="1800" b="0" dirty="0"/>
                        <a:t>Aadhar number</a:t>
                      </a:r>
                    </a:p>
                  </a:txBody>
                  <a:tcPr anchor="ctr">
                    <a:lnL>
                      <a:noFill/>
                    </a:lnL>
                    <a:lnR>
                      <a:noFill/>
                    </a:lnR>
                    <a:lnT>
                      <a:noFill/>
                    </a:lnT>
                    <a:lnB>
                      <a:noFill/>
                    </a:lnB>
                    <a:noFill/>
                  </a:tcPr>
                </a:tc>
                <a:extLst>
                  <a:ext uri="{0D108BD9-81ED-4DB2-BD59-A6C34878D82A}">
                    <a16:rowId xmlns:a16="http://schemas.microsoft.com/office/drawing/2014/main" val="807456654"/>
                  </a:ext>
                </a:extLst>
              </a:tr>
              <a:tr h="0">
                <a:tc>
                  <a:txBody>
                    <a:bodyPr/>
                    <a:lstStyle/>
                    <a:p>
                      <a:pPr>
                        <a:buNone/>
                      </a:pPr>
                      <a:r>
                        <a:rPr lang="en-US" sz="1800" b="0" dirty="0"/>
                        <a:t>Email</a:t>
                      </a:r>
                    </a:p>
                  </a:txBody>
                  <a:tcPr anchor="ctr">
                    <a:lnL>
                      <a:noFill/>
                    </a:lnL>
                    <a:lnR>
                      <a:noFill/>
                    </a:lnR>
                    <a:lnT>
                      <a:noFill/>
                    </a:lnT>
                    <a:lnB>
                      <a:noFill/>
                    </a:lnB>
                    <a:noFill/>
                  </a:tcPr>
                </a:tc>
                <a:tc>
                  <a:txBody>
                    <a:bodyPr/>
                    <a:lstStyle/>
                    <a:p>
                      <a:pPr>
                        <a:buNone/>
                      </a:pPr>
                      <a:r>
                        <a:rPr lang="en-US" sz="1800" b="0" dirty="0"/>
                        <a:t>Text</a:t>
                      </a:r>
                    </a:p>
                  </a:txBody>
                  <a:tcPr anchor="ctr">
                    <a:lnL>
                      <a:noFill/>
                    </a:lnL>
                    <a:lnR>
                      <a:noFill/>
                    </a:lnR>
                    <a:lnT>
                      <a:noFill/>
                    </a:lnT>
                    <a:lnB>
                      <a:noFill/>
                    </a:lnB>
                    <a:noFill/>
                  </a:tcPr>
                </a:tc>
                <a:tc>
                  <a:txBody>
                    <a:bodyPr/>
                    <a:lstStyle/>
                    <a:p>
                      <a:pPr>
                        <a:buNone/>
                      </a:pPr>
                      <a:r>
                        <a:rPr lang="en-US" sz="1800" b="0" dirty="0"/>
                        <a:t>Email</a:t>
                      </a:r>
                    </a:p>
                  </a:txBody>
                  <a:tcPr anchor="ctr">
                    <a:lnL>
                      <a:noFill/>
                    </a:lnL>
                    <a:lnR>
                      <a:noFill/>
                    </a:lnR>
                    <a:lnT>
                      <a:noFill/>
                    </a:lnT>
                    <a:lnB>
                      <a:noFill/>
                    </a:lnB>
                    <a:noFill/>
                  </a:tcPr>
                </a:tc>
                <a:extLst>
                  <a:ext uri="{0D108BD9-81ED-4DB2-BD59-A6C34878D82A}">
                    <a16:rowId xmlns:a16="http://schemas.microsoft.com/office/drawing/2014/main" val="1413777568"/>
                  </a:ext>
                </a:extLst>
              </a:tr>
              <a:tr h="0">
                <a:tc>
                  <a:txBody>
                    <a:bodyPr/>
                    <a:lstStyle/>
                    <a:p>
                      <a:pPr>
                        <a:buNone/>
                      </a:pPr>
                      <a:r>
                        <a:rPr lang="en-US" sz="1800" b="0" dirty="0"/>
                        <a:t>Emergency Contact</a:t>
                      </a:r>
                    </a:p>
                  </a:txBody>
                  <a:tcPr anchor="ctr">
                    <a:lnL>
                      <a:noFill/>
                    </a:lnL>
                    <a:lnR>
                      <a:noFill/>
                    </a:lnR>
                    <a:lnT>
                      <a:noFill/>
                    </a:lnT>
                    <a:lnB>
                      <a:noFill/>
                    </a:lnB>
                    <a:noFill/>
                  </a:tcPr>
                </a:tc>
                <a:tc>
                  <a:txBody>
                    <a:bodyPr/>
                    <a:lstStyle/>
                    <a:p>
                      <a:pPr>
                        <a:buNone/>
                      </a:pPr>
                      <a:r>
                        <a:rPr lang="en-US" sz="1800" b="0" dirty="0"/>
                        <a:t>Text</a:t>
                      </a:r>
                    </a:p>
                  </a:txBody>
                  <a:tcPr anchor="ctr">
                    <a:lnL>
                      <a:noFill/>
                    </a:lnL>
                    <a:lnR>
                      <a:noFill/>
                    </a:lnR>
                    <a:lnT>
                      <a:noFill/>
                    </a:lnT>
                    <a:lnB>
                      <a:noFill/>
                    </a:lnB>
                    <a:noFill/>
                  </a:tcPr>
                </a:tc>
                <a:tc>
                  <a:txBody>
                    <a:bodyPr/>
                    <a:lstStyle/>
                    <a:p>
                      <a:pPr>
                        <a:buNone/>
                      </a:pPr>
                      <a:r>
                        <a:rPr lang="en-US" sz="1800" b="0" dirty="0"/>
                        <a:t>Emergency phone</a:t>
                      </a:r>
                    </a:p>
                  </a:txBody>
                  <a:tcPr anchor="ctr">
                    <a:lnL>
                      <a:noFill/>
                    </a:lnL>
                    <a:lnR>
                      <a:noFill/>
                    </a:lnR>
                    <a:lnT>
                      <a:noFill/>
                    </a:lnT>
                    <a:lnB>
                      <a:noFill/>
                    </a:lnB>
                    <a:noFill/>
                  </a:tcPr>
                </a:tc>
                <a:extLst>
                  <a:ext uri="{0D108BD9-81ED-4DB2-BD59-A6C34878D82A}">
                    <a16:rowId xmlns:a16="http://schemas.microsoft.com/office/drawing/2014/main" val="1793724668"/>
                  </a:ext>
                </a:extLst>
              </a:tr>
              <a:tr h="0">
                <a:tc>
                  <a:txBody>
                    <a:bodyPr/>
                    <a:lstStyle/>
                    <a:p>
                      <a:pPr>
                        <a:buNone/>
                      </a:pPr>
                      <a:r>
                        <a:rPr lang="en-US" sz="1800" b="0" dirty="0"/>
                        <a:t>Salary Type</a:t>
                      </a:r>
                    </a:p>
                  </a:txBody>
                  <a:tcPr anchor="ctr">
                    <a:lnL>
                      <a:noFill/>
                    </a:lnL>
                    <a:lnR>
                      <a:noFill/>
                    </a:lnR>
                    <a:lnT>
                      <a:noFill/>
                    </a:lnT>
                    <a:lnB>
                      <a:noFill/>
                    </a:lnB>
                    <a:noFill/>
                  </a:tcPr>
                </a:tc>
                <a:tc>
                  <a:txBody>
                    <a:bodyPr/>
                    <a:lstStyle/>
                    <a:p>
                      <a:pPr>
                        <a:buNone/>
                      </a:pPr>
                      <a:r>
                        <a:rPr lang="en-US" sz="1800" b="0" dirty="0"/>
                        <a:t>Text</a:t>
                      </a:r>
                    </a:p>
                  </a:txBody>
                  <a:tcPr anchor="ctr">
                    <a:lnL>
                      <a:noFill/>
                    </a:lnL>
                    <a:lnR>
                      <a:noFill/>
                    </a:lnR>
                    <a:lnT>
                      <a:noFill/>
                    </a:lnT>
                    <a:lnB>
                      <a:noFill/>
                    </a:lnB>
                    <a:noFill/>
                  </a:tcPr>
                </a:tc>
                <a:tc>
                  <a:txBody>
                    <a:bodyPr/>
                    <a:lstStyle/>
                    <a:p>
                      <a:pPr>
                        <a:buNone/>
                      </a:pPr>
                      <a:r>
                        <a:rPr lang="en-US" sz="1800" b="0" dirty="0"/>
                        <a:t>Daily / Monthly</a:t>
                      </a:r>
                    </a:p>
                  </a:txBody>
                  <a:tcPr anchor="ctr">
                    <a:lnL>
                      <a:noFill/>
                    </a:lnL>
                    <a:lnR>
                      <a:noFill/>
                    </a:lnR>
                    <a:lnT>
                      <a:noFill/>
                    </a:lnT>
                    <a:lnB>
                      <a:noFill/>
                    </a:lnB>
                    <a:noFill/>
                  </a:tcPr>
                </a:tc>
                <a:extLst>
                  <a:ext uri="{0D108BD9-81ED-4DB2-BD59-A6C34878D82A}">
                    <a16:rowId xmlns:a16="http://schemas.microsoft.com/office/drawing/2014/main" val="685340385"/>
                  </a:ext>
                </a:extLst>
              </a:tr>
            </a:tbl>
          </a:graphicData>
        </a:graphic>
      </p:graphicFrame>
      <p:sp>
        <p:nvSpPr>
          <p:cNvPr id="8" name="TextBox 7">
            <a:extLst>
              <a:ext uri="{FF2B5EF4-FFF2-40B4-BE49-F238E27FC236}">
                <a16:creationId xmlns:a16="http://schemas.microsoft.com/office/drawing/2014/main" id="{0854C459-B37A-D3F8-5BB3-35ADFA89DBAC}"/>
              </a:ext>
            </a:extLst>
          </p:cNvPr>
          <p:cNvSpPr txBox="1"/>
          <p:nvPr/>
        </p:nvSpPr>
        <p:spPr>
          <a:xfrm>
            <a:off x="189577" y="6905160"/>
            <a:ext cx="6473587" cy="28623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ea typeface="+mn-lt"/>
                <a:cs typeface="+mn-lt"/>
              </a:rPr>
              <a:t>THE STAFF TABLE STORES COMPLETE INFORMATION ABOUT THE EMPLOYEES WORKING IN THE CAFE.</a:t>
            </a:r>
            <a:br>
              <a:rPr lang="en-US" b="1" dirty="0">
                <a:ea typeface="+mn-lt"/>
                <a:cs typeface="+mn-lt"/>
              </a:rPr>
            </a:br>
            <a:r>
              <a:rPr lang="en-US" b="1" dirty="0">
                <a:ea typeface="+mn-lt"/>
                <a:cs typeface="+mn-lt"/>
              </a:rPr>
              <a:t> IT CONTAINS DETAILS SUCH AS STAFF ID, NAME, PROFESSION, SALARY, AND CONTACT INFORMATION.</a:t>
            </a:r>
            <a:br>
              <a:rPr lang="en-US" b="1" dirty="0">
                <a:ea typeface="+mn-lt"/>
                <a:cs typeface="+mn-lt"/>
              </a:rPr>
            </a:br>
            <a:r>
              <a:rPr lang="en-US" b="1" dirty="0">
                <a:ea typeface="+mn-lt"/>
                <a:cs typeface="+mn-lt"/>
              </a:rPr>
              <a:t> FIELDS LIKE SHIFT, STATUS, AND SALARY TYPE HELP IN MANAGING STAFF WORK SCHEDULES AND PAYMENTS.</a:t>
            </a:r>
            <a:br>
              <a:rPr lang="en-US" b="1" dirty="0">
                <a:ea typeface="+mn-lt"/>
                <a:cs typeface="+mn-lt"/>
              </a:rPr>
            </a:br>
            <a:r>
              <a:rPr lang="en-US" b="1" dirty="0">
                <a:ea typeface="+mn-lt"/>
                <a:cs typeface="+mn-lt"/>
              </a:rPr>
              <a:t> JOINING DATE, AGE, AND GENDER PROVIDE PERSONAL AND EMPLOYMENT DETAILS OF STAFF MEMBERS.</a:t>
            </a:r>
            <a:br>
              <a:rPr lang="en-US" b="1" dirty="0">
                <a:ea typeface="+mn-lt"/>
                <a:cs typeface="+mn-lt"/>
              </a:rPr>
            </a:br>
            <a:r>
              <a:rPr lang="en-US" b="1" dirty="0">
                <a:ea typeface="+mn-lt"/>
                <a:cs typeface="+mn-lt"/>
              </a:rPr>
              <a:t> THIS TABLE HELPS IN EFFECTIVE STAFF MANAGEMENT AND MAINTAINS PROPER EMPLOYEE RECORDS IN THE SYSTEM.</a:t>
            </a:r>
            <a:endParaRPr lang="en-US" b="1"/>
          </a:p>
        </p:txBody>
      </p:sp>
    </p:spTree>
    <p:extLst>
      <p:ext uri="{BB962C8B-B14F-4D97-AF65-F5344CB8AC3E}">
        <p14:creationId xmlns:p14="http://schemas.microsoft.com/office/powerpoint/2010/main" val="3639308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3FEF6FC-239C-DD54-FC89-4BBF4306FA15}"/>
              </a:ext>
            </a:extLst>
          </p:cNvPr>
          <p:cNvSpPr txBox="1"/>
          <p:nvPr/>
        </p:nvSpPr>
        <p:spPr>
          <a:xfrm>
            <a:off x="80806" y="221721"/>
            <a:ext cx="4350293" cy="729430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ea typeface="+mn-lt"/>
                <a:cs typeface="+mn-lt"/>
              </a:rPr>
              <a:t>7. STEPS TO CREATE TABLES</a:t>
            </a:r>
            <a:endParaRPr lang="en-US" dirty="0"/>
          </a:p>
          <a:p>
            <a:pPr marL="285750" indent="-285750">
              <a:buFont typeface="Arial"/>
              <a:buChar char="•"/>
            </a:pPr>
            <a:r>
              <a:rPr lang="en-US" dirty="0">
                <a:ea typeface="+mn-lt"/>
                <a:cs typeface="+mn-lt"/>
              </a:rPr>
              <a:t>OPEN </a:t>
            </a:r>
            <a:r>
              <a:rPr lang="en-US" b="1" dirty="0">
                <a:ea typeface="+mn-lt"/>
                <a:cs typeface="+mn-lt"/>
              </a:rPr>
              <a:t>LIBREOFFICE BASE</a:t>
            </a:r>
            <a:r>
              <a:rPr lang="en-US" dirty="0">
                <a:ea typeface="+mn-lt"/>
                <a:cs typeface="+mn-lt"/>
              </a:rPr>
              <a:t>.</a:t>
            </a:r>
            <a:endParaRPr lang="en-US" dirty="0"/>
          </a:p>
          <a:p>
            <a:pPr marL="285750" indent="-285750">
              <a:buFont typeface="Arial"/>
              <a:buChar char="•"/>
            </a:pPr>
            <a:r>
              <a:rPr lang="en-US" dirty="0">
                <a:ea typeface="+mn-lt"/>
                <a:cs typeface="+mn-lt"/>
              </a:rPr>
              <a:t>CLICK ON </a:t>
            </a:r>
            <a:r>
              <a:rPr lang="en-US" b="1" dirty="0">
                <a:ea typeface="+mn-lt"/>
                <a:cs typeface="+mn-lt"/>
              </a:rPr>
              <a:t>TABLES</a:t>
            </a:r>
            <a:r>
              <a:rPr lang="en-US" dirty="0">
                <a:ea typeface="+mn-lt"/>
                <a:cs typeface="+mn-lt"/>
              </a:rPr>
              <a:t> FROM THE DATABASE WINDOW.</a:t>
            </a:r>
            <a:endParaRPr lang="en-US" dirty="0"/>
          </a:p>
          <a:p>
            <a:pPr marL="285750" indent="-285750">
              <a:buFont typeface="Arial"/>
              <a:buChar char="•"/>
            </a:pPr>
            <a:r>
              <a:rPr lang="en-US" dirty="0">
                <a:ea typeface="+mn-lt"/>
                <a:cs typeface="+mn-lt"/>
              </a:rPr>
              <a:t>SELECT </a:t>
            </a:r>
            <a:r>
              <a:rPr lang="en-US" b="1" dirty="0">
                <a:ea typeface="+mn-lt"/>
                <a:cs typeface="+mn-lt"/>
              </a:rPr>
              <a:t>CREATE TABLE IN DESIGN VIEW</a:t>
            </a:r>
            <a:r>
              <a:rPr lang="en-US" dirty="0">
                <a:ea typeface="+mn-lt"/>
                <a:cs typeface="+mn-lt"/>
              </a:rPr>
              <a:t>.</a:t>
            </a:r>
            <a:endParaRPr lang="en-US" dirty="0"/>
          </a:p>
          <a:p>
            <a:pPr marL="285750" indent="-285750">
              <a:buFont typeface="Arial"/>
              <a:buChar char="•"/>
            </a:pPr>
            <a:r>
              <a:rPr lang="en-US" dirty="0">
                <a:ea typeface="+mn-lt"/>
                <a:cs typeface="+mn-lt"/>
              </a:rPr>
              <a:t>ENTER THE REQUIRED </a:t>
            </a:r>
            <a:r>
              <a:rPr lang="en-US" b="1" dirty="0">
                <a:ea typeface="+mn-lt"/>
                <a:cs typeface="+mn-lt"/>
              </a:rPr>
              <a:t>FIELD NAMES AND DATA TYPES</a:t>
            </a:r>
            <a:r>
              <a:rPr lang="en-US" dirty="0">
                <a:ea typeface="+mn-lt"/>
                <a:cs typeface="+mn-lt"/>
              </a:rPr>
              <a:t>.</a:t>
            </a:r>
            <a:endParaRPr lang="en-US" dirty="0"/>
          </a:p>
          <a:p>
            <a:pPr marL="285750" indent="-285750">
              <a:buFont typeface="Arial"/>
              <a:buChar char="•"/>
            </a:pPr>
            <a:r>
              <a:rPr lang="en-US" dirty="0">
                <a:ea typeface="+mn-lt"/>
                <a:cs typeface="+mn-lt"/>
              </a:rPr>
              <a:t>SET THE </a:t>
            </a:r>
            <a:r>
              <a:rPr lang="en-US" b="1" dirty="0">
                <a:ea typeface="+mn-lt"/>
                <a:cs typeface="+mn-lt"/>
              </a:rPr>
              <a:t>PRIMARY KEY</a:t>
            </a:r>
            <a:r>
              <a:rPr lang="en-US" dirty="0">
                <a:ea typeface="+mn-lt"/>
                <a:cs typeface="+mn-lt"/>
              </a:rPr>
              <a:t> FOR UNIQUE IDENTIFICATION.</a:t>
            </a:r>
            <a:endParaRPr lang="en-US" dirty="0"/>
          </a:p>
          <a:p>
            <a:pPr marL="285750" indent="-285750">
              <a:buFont typeface="Arial"/>
              <a:buChar char="•"/>
            </a:pPr>
            <a:r>
              <a:rPr lang="en-US" dirty="0">
                <a:ea typeface="+mn-lt"/>
                <a:cs typeface="+mn-lt"/>
              </a:rPr>
              <a:t>SAVE THE TABLE.</a:t>
            </a:r>
            <a:endParaRPr lang="en-US" dirty="0"/>
          </a:p>
          <a:p>
            <a:pPr marL="285750" indent="-285750">
              <a:buFont typeface="Arial"/>
              <a:buChar char="•"/>
            </a:pPr>
            <a:r>
              <a:rPr lang="en-US" dirty="0">
                <a:ea typeface="+mn-lt"/>
                <a:cs typeface="+mn-lt"/>
              </a:rPr>
              <a:t>NAME THE TABLES AS </a:t>
            </a:r>
            <a:r>
              <a:rPr lang="en-US" b="1" dirty="0">
                <a:ea typeface="+mn-lt"/>
                <a:cs typeface="+mn-lt"/>
              </a:rPr>
              <a:t>MENU</a:t>
            </a:r>
            <a:r>
              <a:rPr lang="en-US" dirty="0">
                <a:ea typeface="+mn-lt"/>
                <a:cs typeface="+mn-lt"/>
              </a:rPr>
              <a:t> AND </a:t>
            </a:r>
            <a:r>
              <a:rPr lang="en-US" b="1" dirty="0">
                <a:ea typeface="+mn-lt"/>
                <a:cs typeface="+mn-lt"/>
              </a:rPr>
              <a:t>STAFF_FULLINFO</a:t>
            </a:r>
            <a:r>
              <a:rPr lang="en-US" dirty="0">
                <a:ea typeface="+mn-lt"/>
                <a:cs typeface="+mn-lt"/>
              </a:rPr>
              <a:t>.</a:t>
            </a:r>
            <a:br>
              <a:rPr lang="en-US" dirty="0"/>
            </a:br>
            <a:endParaRPr lang="en-US" dirty="0"/>
          </a:p>
          <a:p>
            <a:r>
              <a:rPr lang="en-US" b="1" dirty="0">
                <a:ea typeface="+mn-lt"/>
                <a:cs typeface="+mn-lt"/>
              </a:rPr>
              <a:t>8. STEPS TO CREATE QUERIES</a:t>
            </a:r>
            <a:endParaRPr lang="en-US" dirty="0"/>
          </a:p>
          <a:p>
            <a:pPr marL="285750" indent="-285750">
              <a:buFont typeface="Arial"/>
              <a:buChar char="•"/>
            </a:pPr>
            <a:r>
              <a:rPr lang="en-US" dirty="0">
                <a:ea typeface="+mn-lt"/>
                <a:cs typeface="+mn-lt"/>
              </a:rPr>
              <a:t>OPEN </a:t>
            </a:r>
            <a:r>
              <a:rPr lang="en-US" b="1" dirty="0">
                <a:ea typeface="+mn-lt"/>
                <a:cs typeface="+mn-lt"/>
              </a:rPr>
              <a:t>LIBREOFFICE BASE DATABASE</a:t>
            </a:r>
            <a:r>
              <a:rPr lang="en-US" dirty="0">
                <a:ea typeface="+mn-lt"/>
                <a:cs typeface="+mn-lt"/>
              </a:rPr>
              <a:t>.</a:t>
            </a:r>
            <a:endParaRPr lang="en-US" dirty="0"/>
          </a:p>
          <a:p>
            <a:pPr marL="285750" indent="-285750">
              <a:buFont typeface="Arial"/>
              <a:buChar char="•"/>
            </a:pPr>
            <a:r>
              <a:rPr lang="en-US" dirty="0">
                <a:ea typeface="+mn-lt"/>
                <a:cs typeface="+mn-lt"/>
              </a:rPr>
              <a:t>CLICK ON </a:t>
            </a:r>
            <a:r>
              <a:rPr lang="en-US" b="1" dirty="0">
                <a:ea typeface="+mn-lt"/>
                <a:cs typeface="+mn-lt"/>
              </a:rPr>
              <a:t>QUERIES</a:t>
            </a:r>
            <a:r>
              <a:rPr lang="en-US" dirty="0">
                <a:ea typeface="+mn-lt"/>
                <a:cs typeface="+mn-lt"/>
              </a:rPr>
              <a:t> FROM THE LEFT PANEL.</a:t>
            </a:r>
            <a:endParaRPr lang="en-US" dirty="0"/>
          </a:p>
          <a:p>
            <a:pPr marL="285750" indent="-285750">
              <a:buFont typeface="Arial"/>
              <a:buChar char="•"/>
            </a:pPr>
            <a:r>
              <a:rPr lang="en-US" dirty="0">
                <a:ea typeface="+mn-lt"/>
                <a:cs typeface="+mn-lt"/>
              </a:rPr>
              <a:t>SELECT </a:t>
            </a:r>
            <a:r>
              <a:rPr lang="en-US" b="1" dirty="0">
                <a:ea typeface="+mn-lt"/>
                <a:cs typeface="+mn-lt"/>
              </a:rPr>
              <a:t>CREATE QUERY IN SQL VIEW</a:t>
            </a:r>
            <a:r>
              <a:rPr lang="en-US" dirty="0">
                <a:ea typeface="+mn-lt"/>
                <a:cs typeface="+mn-lt"/>
              </a:rPr>
              <a:t>.</a:t>
            </a:r>
            <a:endParaRPr lang="en-US" dirty="0"/>
          </a:p>
          <a:p>
            <a:pPr marL="285750" indent="-285750">
              <a:buFont typeface="Arial"/>
              <a:buChar char="•"/>
            </a:pPr>
            <a:r>
              <a:rPr lang="en-US" dirty="0">
                <a:ea typeface="+mn-lt"/>
                <a:cs typeface="+mn-lt"/>
              </a:rPr>
              <a:t>WRITE THE REQUIRED </a:t>
            </a:r>
            <a:r>
              <a:rPr lang="en-US" b="1" dirty="0">
                <a:ea typeface="+mn-lt"/>
                <a:cs typeface="+mn-lt"/>
              </a:rPr>
              <a:t>SQL COMMAND</a:t>
            </a:r>
            <a:r>
              <a:rPr lang="en-US" dirty="0">
                <a:ea typeface="+mn-lt"/>
                <a:cs typeface="+mn-lt"/>
              </a:rPr>
              <a:t>.</a:t>
            </a:r>
            <a:endParaRPr lang="en-US" dirty="0"/>
          </a:p>
          <a:p>
            <a:pPr marL="285750" indent="-285750">
              <a:buFont typeface="Arial"/>
              <a:buChar char="•"/>
            </a:pPr>
            <a:r>
              <a:rPr lang="en-US" dirty="0">
                <a:ea typeface="+mn-lt"/>
                <a:cs typeface="+mn-lt"/>
              </a:rPr>
              <a:t>EXECUTE THE QUERY TO VIEW RESULTS.</a:t>
            </a:r>
            <a:endParaRPr lang="en-US" dirty="0"/>
          </a:p>
          <a:p>
            <a:pPr marL="285750" indent="-285750">
              <a:buFont typeface="Arial"/>
              <a:buChar char="•"/>
            </a:pPr>
            <a:r>
              <a:rPr lang="en-US" dirty="0">
                <a:ea typeface="+mn-lt"/>
                <a:cs typeface="+mn-lt"/>
              </a:rPr>
              <a:t>SAVE THE QUERY FOR FUTURE USE.</a:t>
            </a:r>
            <a:endParaRPr lang="en-US" dirty="0"/>
          </a:p>
          <a:p>
            <a:pPr algn="l"/>
            <a:endParaRPr lang="en-US" dirty="0"/>
          </a:p>
        </p:txBody>
      </p:sp>
      <p:pic>
        <p:nvPicPr>
          <p:cNvPr id="5" name="Picture 4" descr="A screenshot of a computer&#10;&#10;AI-generated content may be incorrect.">
            <a:extLst>
              <a:ext uri="{FF2B5EF4-FFF2-40B4-BE49-F238E27FC236}">
                <a16:creationId xmlns:a16="http://schemas.microsoft.com/office/drawing/2014/main" id="{1885A334-0342-1E5C-89CC-38687C1A4970}"/>
              </a:ext>
            </a:extLst>
          </p:cNvPr>
          <p:cNvPicPr>
            <a:picLocks noChangeAspect="1"/>
          </p:cNvPicPr>
          <p:nvPr/>
        </p:nvPicPr>
        <p:blipFill>
          <a:blip r:embed="rId2"/>
          <a:stretch>
            <a:fillRect/>
          </a:stretch>
        </p:blipFill>
        <p:spPr>
          <a:xfrm>
            <a:off x="4663614" y="221678"/>
            <a:ext cx="1748760" cy="1230261"/>
          </a:xfrm>
          <a:prstGeom prst="rect">
            <a:avLst/>
          </a:prstGeom>
        </p:spPr>
      </p:pic>
      <p:pic>
        <p:nvPicPr>
          <p:cNvPr id="6" name="Picture 5" descr="A screenshot of a computer&#10;&#10;AI-generated content may be incorrect.">
            <a:extLst>
              <a:ext uri="{FF2B5EF4-FFF2-40B4-BE49-F238E27FC236}">
                <a16:creationId xmlns:a16="http://schemas.microsoft.com/office/drawing/2014/main" id="{CA237230-263D-8F71-8125-767C60B25639}"/>
              </a:ext>
            </a:extLst>
          </p:cNvPr>
          <p:cNvPicPr>
            <a:picLocks noChangeAspect="1"/>
          </p:cNvPicPr>
          <p:nvPr/>
        </p:nvPicPr>
        <p:blipFill>
          <a:blip r:embed="rId3"/>
          <a:stretch>
            <a:fillRect/>
          </a:stretch>
        </p:blipFill>
        <p:spPr>
          <a:xfrm>
            <a:off x="4363612" y="2264246"/>
            <a:ext cx="2348764" cy="1231162"/>
          </a:xfrm>
          <a:prstGeom prst="rect">
            <a:avLst/>
          </a:prstGeom>
        </p:spPr>
      </p:pic>
      <p:pic>
        <p:nvPicPr>
          <p:cNvPr id="7" name="Picture 6" descr="A screenshot of a computer&#10;&#10;AI-generated content may be incorrect.">
            <a:extLst>
              <a:ext uri="{FF2B5EF4-FFF2-40B4-BE49-F238E27FC236}">
                <a16:creationId xmlns:a16="http://schemas.microsoft.com/office/drawing/2014/main" id="{E8E71675-35E1-CEDB-02BC-F04C2FB8E37A}"/>
              </a:ext>
            </a:extLst>
          </p:cNvPr>
          <p:cNvPicPr>
            <a:picLocks noChangeAspect="1"/>
          </p:cNvPicPr>
          <p:nvPr/>
        </p:nvPicPr>
        <p:blipFill>
          <a:blip r:embed="rId4"/>
          <a:stretch>
            <a:fillRect/>
          </a:stretch>
        </p:blipFill>
        <p:spPr>
          <a:xfrm>
            <a:off x="4509663" y="3990206"/>
            <a:ext cx="2056661" cy="1940664"/>
          </a:xfrm>
          <a:prstGeom prst="rect">
            <a:avLst/>
          </a:prstGeom>
        </p:spPr>
      </p:pic>
      <p:pic>
        <p:nvPicPr>
          <p:cNvPr id="8" name="Picture 7" descr="A screenshot of a computer&#10;&#10;AI-generated content may be incorrect.">
            <a:extLst>
              <a:ext uri="{FF2B5EF4-FFF2-40B4-BE49-F238E27FC236}">
                <a16:creationId xmlns:a16="http://schemas.microsoft.com/office/drawing/2014/main" id="{90A77C21-C70D-4734-4092-913D8A2029AB}"/>
              </a:ext>
            </a:extLst>
          </p:cNvPr>
          <p:cNvPicPr>
            <a:picLocks noChangeAspect="1"/>
          </p:cNvPicPr>
          <p:nvPr/>
        </p:nvPicPr>
        <p:blipFill>
          <a:blip r:embed="rId5"/>
          <a:stretch>
            <a:fillRect/>
          </a:stretch>
        </p:blipFill>
        <p:spPr>
          <a:xfrm>
            <a:off x="4050206" y="5967769"/>
            <a:ext cx="2719345" cy="1453397"/>
          </a:xfrm>
          <a:prstGeom prst="rect">
            <a:avLst/>
          </a:prstGeom>
        </p:spPr>
      </p:pic>
      <p:sp>
        <p:nvSpPr>
          <p:cNvPr id="9" name="TextBox 8">
            <a:extLst>
              <a:ext uri="{FF2B5EF4-FFF2-40B4-BE49-F238E27FC236}">
                <a16:creationId xmlns:a16="http://schemas.microsoft.com/office/drawing/2014/main" id="{19087D82-85D8-1BE7-CD8A-DAC222BE2650}"/>
              </a:ext>
            </a:extLst>
          </p:cNvPr>
          <p:cNvSpPr txBox="1"/>
          <p:nvPr/>
        </p:nvSpPr>
        <p:spPr>
          <a:xfrm>
            <a:off x="282191" y="7296675"/>
            <a:ext cx="6288847" cy="28623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 Drinks Query</a:t>
            </a:r>
          </a:p>
          <a:p>
            <a:r>
              <a:rPr lang="en-US" dirty="0">
                <a:latin typeface="Consolas"/>
              </a:rPr>
              <a:t>SELECT * FROM "Menu"
</a:t>
            </a:r>
            <a:r>
              <a:rPr lang="en-US">
                <a:latin typeface="Consolas"/>
              </a:rPr>
              <a:t>WHERE "Category" = 'Drinks';</a:t>
            </a:r>
            <a:r>
              <a:rPr lang="en-US" dirty="0">
                <a:latin typeface="Consolas"/>
              </a:rPr>
              <a:t>
</a:t>
            </a:r>
            <a:endParaRPr lang="en-US" dirty="0"/>
          </a:p>
          <a:p>
            <a:r>
              <a:rPr lang="en-US" dirty="0"/>
              <a:t>🔹 Fast Food (Price &gt; 150)</a:t>
            </a:r>
          </a:p>
          <a:p>
            <a:r>
              <a:rPr lang="en-US" dirty="0">
                <a:latin typeface="Consolas"/>
              </a:rPr>
              <a:t>SELECT * FROM "Menu"
</a:t>
            </a:r>
            <a:r>
              <a:rPr lang="en-US">
                <a:latin typeface="Consolas"/>
              </a:rPr>
              <a:t>WHERE "Category" = 'Fast Food'</a:t>
            </a:r>
            <a:r>
              <a:rPr lang="en-US" dirty="0">
                <a:latin typeface="Consolas"/>
              </a:rPr>
              <a:t>
</a:t>
            </a:r>
            <a:r>
              <a:rPr lang="en-US">
                <a:latin typeface="Consolas"/>
              </a:rPr>
              <a:t>AND "Item price" &gt; 150;</a:t>
            </a:r>
            <a:r>
              <a:rPr lang="en-US" dirty="0">
                <a:latin typeface="Consolas"/>
              </a:rPr>
              <a:t>
</a:t>
            </a:r>
            <a:endParaRPr lang="en-US" dirty="0"/>
          </a:p>
          <a:p>
            <a:endParaRPr lang="en-US"/>
          </a:p>
        </p:txBody>
      </p:sp>
    </p:spTree>
    <p:extLst>
      <p:ext uri="{BB962C8B-B14F-4D97-AF65-F5344CB8AC3E}">
        <p14:creationId xmlns:p14="http://schemas.microsoft.com/office/powerpoint/2010/main" val="24616597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881A6AC-F8A5-5218-1C17-31322C7692D5}"/>
              </a:ext>
            </a:extLst>
          </p:cNvPr>
          <p:cNvSpPr txBox="1"/>
          <p:nvPr/>
        </p:nvSpPr>
        <p:spPr>
          <a:xfrm>
            <a:off x="181502" y="161335"/>
            <a:ext cx="6433253" cy="469404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cs typeface="Segoe UI"/>
              </a:rPr>
              <a:t>🔹 Average Price (Category-wise)</a:t>
            </a:r>
          </a:p>
          <a:p>
            <a:r>
              <a:rPr lang="en-US" dirty="0">
                <a:latin typeface="Consolas"/>
                <a:cs typeface="Segoe UI"/>
              </a:rPr>
              <a:t>SELECT "Category", AVG("Item price") AS "</a:t>
            </a:r>
            <a:r>
              <a:rPr lang="en-US" dirty="0" err="1">
                <a:latin typeface="Consolas"/>
                <a:cs typeface="Segoe UI"/>
              </a:rPr>
              <a:t>Avg_Price</a:t>
            </a:r>
            <a:r>
              <a:rPr lang="en-US" dirty="0">
                <a:latin typeface="Consolas"/>
                <a:cs typeface="Segoe UI"/>
              </a:rPr>
              <a:t>"</a:t>
            </a:r>
            <a:br>
              <a:rPr lang="en-US" dirty="0">
                <a:latin typeface="Consolas"/>
                <a:cs typeface="Segoe UI"/>
              </a:rPr>
            </a:br>
            <a:r>
              <a:rPr lang="en-US" dirty="0">
                <a:latin typeface="Consolas"/>
                <a:cs typeface="Segoe UI"/>
              </a:rPr>
              <a:t>FROM "Menu"</a:t>
            </a:r>
            <a:br>
              <a:rPr lang="en-US" dirty="0">
                <a:latin typeface="Consolas"/>
                <a:cs typeface="Segoe UI"/>
              </a:rPr>
            </a:br>
            <a:r>
              <a:rPr lang="en-US" dirty="0">
                <a:latin typeface="Consolas"/>
                <a:cs typeface="Segoe UI"/>
              </a:rPr>
              <a:t>GROUP BY "Category";</a:t>
            </a:r>
            <a:br>
              <a:rPr lang="en-US" dirty="0">
                <a:latin typeface="Consolas"/>
                <a:cs typeface="Segoe UI"/>
              </a:rPr>
            </a:br>
            <a:endParaRPr lang="en-US">
              <a:cs typeface="Segoe UI"/>
            </a:endParaRPr>
          </a:p>
          <a:p>
            <a:r>
              <a:rPr lang="en-US" dirty="0">
                <a:cs typeface="Segoe UI"/>
              </a:rPr>
              <a:t>🔹 Morning Shift Staff</a:t>
            </a:r>
          </a:p>
          <a:p>
            <a:r>
              <a:rPr lang="en-US" dirty="0">
                <a:latin typeface="Consolas"/>
                <a:cs typeface="Segoe UI"/>
              </a:rPr>
              <a:t>SELECT "Name", "Profession", "Shift"</a:t>
            </a:r>
            <a:br>
              <a:rPr lang="en-US" dirty="0">
                <a:latin typeface="Consolas"/>
                <a:cs typeface="Segoe UI"/>
              </a:rPr>
            </a:br>
            <a:r>
              <a:rPr lang="en-US" dirty="0">
                <a:latin typeface="Consolas"/>
                <a:cs typeface="Segoe UI"/>
              </a:rPr>
              <a:t>FROM "</a:t>
            </a:r>
            <a:r>
              <a:rPr lang="en-US" dirty="0" err="1">
                <a:latin typeface="Consolas"/>
                <a:cs typeface="Segoe UI"/>
              </a:rPr>
              <a:t>staff_fullinfo</a:t>
            </a:r>
            <a:r>
              <a:rPr lang="en-US" dirty="0">
                <a:latin typeface="Consolas"/>
                <a:cs typeface="Segoe UI"/>
              </a:rPr>
              <a:t>"</a:t>
            </a:r>
            <a:br>
              <a:rPr lang="en-US" dirty="0">
                <a:latin typeface="Consolas"/>
                <a:cs typeface="Segoe UI"/>
              </a:rPr>
            </a:br>
            <a:r>
              <a:rPr lang="en-US" dirty="0">
                <a:latin typeface="Consolas"/>
                <a:cs typeface="Segoe UI"/>
              </a:rPr>
              <a:t>WHERE "Shift" = 'Morning';</a:t>
            </a:r>
            <a:br>
              <a:rPr lang="en-US" dirty="0">
                <a:latin typeface="Consolas"/>
                <a:cs typeface="Segoe UI"/>
              </a:rPr>
            </a:br>
            <a:endParaRPr lang="en-US">
              <a:cs typeface="Segoe UI"/>
            </a:endParaRPr>
          </a:p>
          <a:p>
            <a:r>
              <a:rPr lang="en-US" dirty="0">
                <a:cs typeface="Segoe UI"/>
              </a:rPr>
              <a:t>🔹 Salary High to Low</a:t>
            </a:r>
          </a:p>
          <a:p>
            <a:r>
              <a:rPr lang="en-US" dirty="0">
                <a:latin typeface="Consolas"/>
                <a:cs typeface="Segoe UI"/>
              </a:rPr>
              <a:t>SELECT "ID", "Name", "Profession", "Salary"</a:t>
            </a:r>
            <a:br>
              <a:rPr lang="en-US" dirty="0">
                <a:latin typeface="Consolas"/>
                <a:cs typeface="Segoe UI"/>
              </a:rPr>
            </a:br>
            <a:r>
              <a:rPr lang="en-US" dirty="0">
                <a:latin typeface="Consolas"/>
                <a:cs typeface="Segoe UI"/>
              </a:rPr>
              <a:t>FROM "</a:t>
            </a:r>
            <a:r>
              <a:rPr lang="en-US" dirty="0" err="1">
                <a:latin typeface="Consolas"/>
                <a:cs typeface="Segoe UI"/>
              </a:rPr>
              <a:t>staff_fullinfo</a:t>
            </a:r>
            <a:r>
              <a:rPr lang="en-US" dirty="0">
                <a:latin typeface="Consolas"/>
                <a:cs typeface="Segoe UI"/>
              </a:rPr>
              <a:t>"</a:t>
            </a:r>
            <a:br>
              <a:rPr lang="en-US" dirty="0">
                <a:latin typeface="Consolas"/>
                <a:cs typeface="Segoe UI"/>
              </a:rPr>
            </a:br>
            <a:r>
              <a:rPr lang="en-US" dirty="0">
                <a:latin typeface="Consolas"/>
                <a:cs typeface="Segoe UI"/>
              </a:rPr>
              <a:t>ORDER BY "Salary" DESC</a:t>
            </a:r>
          </a:p>
          <a:p>
            <a:endParaRPr lang="en-US" dirty="0">
              <a:cs typeface="Segoe UI"/>
            </a:endParaRPr>
          </a:p>
          <a:p>
            <a:pPr>
              <a:lnSpc>
                <a:spcPts val="1050"/>
              </a:lnSpc>
            </a:pPr>
            <a:endParaRPr lang="en-US" dirty="0">
              <a:cs typeface="Segoe UI"/>
            </a:endParaRPr>
          </a:p>
        </p:txBody>
      </p:sp>
      <p:pic>
        <p:nvPicPr>
          <p:cNvPr id="5" name="Picture 4" descr="A screenshot of a menu&#10;&#10;AI-generated content may be incorrect.">
            <a:extLst>
              <a:ext uri="{FF2B5EF4-FFF2-40B4-BE49-F238E27FC236}">
                <a16:creationId xmlns:a16="http://schemas.microsoft.com/office/drawing/2014/main" id="{095E14E9-56D6-8D84-7EC8-2D4B914AF39C}"/>
              </a:ext>
            </a:extLst>
          </p:cNvPr>
          <p:cNvPicPr>
            <a:picLocks noChangeAspect="1"/>
          </p:cNvPicPr>
          <p:nvPr/>
        </p:nvPicPr>
        <p:blipFill>
          <a:blip r:embed="rId2"/>
          <a:srcRect r="15063" b="282"/>
          <a:stretch>
            <a:fillRect/>
          </a:stretch>
        </p:blipFill>
        <p:spPr>
          <a:xfrm>
            <a:off x="3496416" y="3996126"/>
            <a:ext cx="3319319" cy="5753558"/>
          </a:xfrm>
          <a:prstGeom prst="rect">
            <a:avLst/>
          </a:prstGeom>
        </p:spPr>
      </p:pic>
      <p:pic>
        <p:nvPicPr>
          <p:cNvPr id="7" name="Picture 6" descr="A screenshot of a computer program&#10;&#10;AI-generated content may be incorrect.">
            <a:extLst>
              <a:ext uri="{FF2B5EF4-FFF2-40B4-BE49-F238E27FC236}">
                <a16:creationId xmlns:a16="http://schemas.microsoft.com/office/drawing/2014/main" id="{89967AEA-40D3-7AD7-4E4D-21AF53662BD1}"/>
              </a:ext>
            </a:extLst>
          </p:cNvPr>
          <p:cNvPicPr>
            <a:picLocks noChangeAspect="1"/>
          </p:cNvPicPr>
          <p:nvPr/>
        </p:nvPicPr>
        <p:blipFill>
          <a:blip r:embed="rId3"/>
          <a:stretch>
            <a:fillRect/>
          </a:stretch>
        </p:blipFill>
        <p:spPr>
          <a:xfrm>
            <a:off x="434" y="4472453"/>
            <a:ext cx="3518123" cy="5430088"/>
          </a:xfrm>
          <a:prstGeom prst="rect">
            <a:avLst/>
          </a:prstGeom>
        </p:spPr>
      </p:pic>
    </p:spTree>
    <p:extLst>
      <p:ext uri="{BB962C8B-B14F-4D97-AF65-F5344CB8AC3E}">
        <p14:creationId xmlns:p14="http://schemas.microsoft.com/office/powerpoint/2010/main" val="33747491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screenshot of a computer&#10;&#10;AI-generated content may be incorrect.">
            <a:extLst>
              <a:ext uri="{FF2B5EF4-FFF2-40B4-BE49-F238E27FC236}">
                <a16:creationId xmlns:a16="http://schemas.microsoft.com/office/drawing/2014/main" id="{FF58C40D-B024-7F9C-D17D-5E31BB909AD0}"/>
              </a:ext>
            </a:extLst>
          </p:cNvPr>
          <p:cNvPicPr>
            <a:picLocks noChangeAspect="1"/>
          </p:cNvPicPr>
          <p:nvPr/>
        </p:nvPicPr>
        <p:blipFill>
          <a:blip r:embed="rId2"/>
          <a:stretch>
            <a:fillRect/>
          </a:stretch>
        </p:blipFill>
        <p:spPr>
          <a:xfrm>
            <a:off x="0" y="-639"/>
            <a:ext cx="6859241" cy="3469991"/>
          </a:xfrm>
          <a:prstGeom prst="rect">
            <a:avLst/>
          </a:prstGeom>
        </p:spPr>
      </p:pic>
      <p:sp>
        <p:nvSpPr>
          <p:cNvPr id="6" name="TextBox 5">
            <a:extLst>
              <a:ext uri="{FF2B5EF4-FFF2-40B4-BE49-F238E27FC236}">
                <a16:creationId xmlns:a16="http://schemas.microsoft.com/office/drawing/2014/main" id="{AFBF63F4-AE2F-76EA-3A10-FC380ECB2526}"/>
              </a:ext>
            </a:extLst>
          </p:cNvPr>
          <p:cNvSpPr txBox="1"/>
          <p:nvPr/>
        </p:nvSpPr>
        <p:spPr>
          <a:xfrm>
            <a:off x="116971" y="3678449"/>
            <a:ext cx="6614755" cy="67403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t>STEPS TO CREATE FORM (JOINING FORM)</a:t>
            </a:r>
          </a:p>
          <a:p>
            <a:r>
              <a:rPr lang="en-US" b="1" dirty="0"/>
              <a:t>A. Creating Main Form (Joining Form)</a:t>
            </a:r>
            <a:endParaRPr lang="en-US" dirty="0"/>
          </a:p>
          <a:p>
            <a:r>
              <a:rPr lang="en-US" b="1" dirty="0"/>
              <a:t>Step 1: Open Forms Section</a:t>
            </a:r>
            <a:endParaRPr lang="en-US" dirty="0"/>
          </a:p>
          <a:p>
            <a:pPr marL="285750" indent="-285750">
              <a:buFont typeface="Arial"/>
              <a:buChar char="•"/>
            </a:pPr>
            <a:r>
              <a:rPr lang="en-US" dirty="0">
                <a:ea typeface="+mn-lt"/>
                <a:cs typeface="+mn-lt"/>
              </a:rPr>
              <a:t>Open your database file</a:t>
            </a:r>
            <a:br>
              <a:rPr lang="en-US" dirty="0">
                <a:ea typeface="+mn-lt"/>
                <a:cs typeface="+mn-lt"/>
              </a:rPr>
            </a:br>
            <a:r>
              <a:rPr lang="en-US" dirty="0">
                <a:ea typeface="+mn-lt"/>
                <a:cs typeface="+mn-lt"/>
              </a:rPr>
              <a:t> </a:t>
            </a:r>
            <a:r>
              <a:rPr lang="en-US" b="1" dirty="0">
                <a:latin typeface="Consolas"/>
              </a:rPr>
              <a:t>cafe management system project 1.odb</a:t>
            </a:r>
            <a:endParaRPr lang="en-US" dirty="0"/>
          </a:p>
          <a:p>
            <a:pPr marL="285750" indent="-285750">
              <a:buFont typeface="Arial"/>
              <a:buChar char="•"/>
            </a:pPr>
            <a:r>
              <a:rPr lang="en-US" dirty="0">
                <a:ea typeface="+mn-lt"/>
                <a:cs typeface="+mn-lt"/>
              </a:rPr>
              <a:t>Click on </a:t>
            </a:r>
            <a:r>
              <a:rPr lang="en-US" b="1" dirty="0">
                <a:ea typeface="+mn-lt"/>
                <a:cs typeface="+mn-lt"/>
              </a:rPr>
              <a:t>Forms</a:t>
            </a:r>
            <a:r>
              <a:rPr lang="en-US" dirty="0">
                <a:ea typeface="+mn-lt"/>
                <a:cs typeface="+mn-lt"/>
              </a:rPr>
              <a:t> in the left panel</a:t>
            </a:r>
            <a:endParaRPr lang="en-US" dirty="0"/>
          </a:p>
          <a:p>
            <a:pPr marL="285750" indent="-285750">
              <a:buFont typeface="Arial"/>
              <a:buChar char="•"/>
            </a:pPr>
            <a:r>
              <a:rPr lang="en-US" dirty="0">
                <a:ea typeface="+mn-lt"/>
                <a:cs typeface="+mn-lt"/>
              </a:rPr>
              <a:t>Select </a:t>
            </a:r>
            <a:r>
              <a:rPr lang="en-US" b="1" dirty="0">
                <a:ea typeface="+mn-lt"/>
                <a:cs typeface="+mn-lt"/>
              </a:rPr>
              <a:t>Use Wizard to Create Form</a:t>
            </a:r>
            <a:br>
              <a:rPr lang="en-US" dirty="0"/>
            </a:br>
            <a:endParaRPr lang="en-US"/>
          </a:p>
          <a:p>
            <a:r>
              <a:rPr lang="en-US" b="1" dirty="0"/>
              <a:t>Step 2: Select Table</a:t>
            </a:r>
            <a:endParaRPr lang="en-US" dirty="0"/>
          </a:p>
          <a:p>
            <a:pPr marL="285750" indent="-285750">
              <a:buFont typeface="Arial"/>
              <a:buChar char="•"/>
            </a:pPr>
            <a:r>
              <a:rPr lang="en-US" dirty="0">
                <a:ea typeface="+mn-lt"/>
                <a:cs typeface="+mn-lt"/>
              </a:rPr>
              <a:t>From </a:t>
            </a:r>
            <a:r>
              <a:rPr lang="en-US" b="1" dirty="0">
                <a:ea typeface="+mn-lt"/>
                <a:cs typeface="+mn-lt"/>
              </a:rPr>
              <a:t>Tables</a:t>
            </a:r>
            <a:r>
              <a:rPr lang="en-US" dirty="0">
                <a:ea typeface="+mn-lt"/>
                <a:cs typeface="+mn-lt"/>
              </a:rPr>
              <a:t>, select </a:t>
            </a:r>
            <a:r>
              <a:rPr lang="en-US" b="1" dirty="0" err="1">
                <a:latin typeface="Consolas"/>
              </a:rPr>
              <a:t>staff_fullinfo</a:t>
            </a:r>
            <a:endParaRPr lang="en-US" dirty="0" err="1"/>
          </a:p>
          <a:p>
            <a:pPr marL="285750" indent="-285750">
              <a:buFont typeface="Arial"/>
              <a:buChar char="•"/>
            </a:pPr>
            <a:r>
              <a:rPr lang="en-US" dirty="0">
                <a:ea typeface="+mn-lt"/>
                <a:cs typeface="+mn-lt"/>
              </a:rPr>
              <a:t>Move </a:t>
            </a:r>
            <a:r>
              <a:rPr lang="en-US" b="1" dirty="0">
                <a:ea typeface="+mn-lt"/>
                <a:cs typeface="+mn-lt"/>
              </a:rPr>
              <a:t>all fields (&gt;&gt;)</a:t>
            </a:r>
            <a:r>
              <a:rPr lang="en-US" dirty="0">
                <a:ea typeface="+mn-lt"/>
                <a:cs typeface="+mn-lt"/>
              </a:rPr>
              <a:t> to the selected fields area</a:t>
            </a:r>
            <a:endParaRPr lang="en-US" dirty="0"/>
          </a:p>
          <a:p>
            <a:pPr marL="285750" indent="-285750">
              <a:buFont typeface="Arial"/>
              <a:buChar char="•"/>
            </a:pPr>
            <a:r>
              <a:rPr lang="en-US" dirty="0">
                <a:ea typeface="+mn-lt"/>
                <a:cs typeface="+mn-lt"/>
              </a:rPr>
              <a:t>Click </a:t>
            </a:r>
            <a:r>
              <a:rPr lang="en-US" b="1" dirty="0">
                <a:ea typeface="+mn-lt"/>
                <a:cs typeface="+mn-lt"/>
              </a:rPr>
              <a:t>Next</a:t>
            </a:r>
            <a:br>
              <a:rPr lang="en-US" dirty="0"/>
            </a:br>
            <a:endParaRPr lang="en-US"/>
          </a:p>
          <a:p>
            <a:r>
              <a:rPr lang="en-US" b="1" dirty="0"/>
              <a:t>Step 3: Arrange Fields</a:t>
            </a:r>
            <a:endParaRPr lang="en-US" dirty="0"/>
          </a:p>
          <a:p>
            <a:pPr marL="285750" indent="-285750">
              <a:buFont typeface="Arial"/>
              <a:buChar char="•"/>
            </a:pPr>
            <a:r>
              <a:rPr lang="en-US" dirty="0">
                <a:ea typeface="+mn-lt"/>
                <a:cs typeface="+mn-lt"/>
              </a:rPr>
              <a:t>Choose </a:t>
            </a:r>
            <a:r>
              <a:rPr lang="en-US" b="1" dirty="0">
                <a:ea typeface="+mn-lt"/>
                <a:cs typeface="+mn-lt"/>
              </a:rPr>
              <a:t>No </a:t>
            </a:r>
            <a:r>
              <a:rPr lang="en-US" b="1" dirty="0" err="1">
                <a:ea typeface="+mn-lt"/>
                <a:cs typeface="+mn-lt"/>
              </a:rPr>
              <a:t>subform</a:t>
            </a:r>
            <a:r>
              <a:rPr lang="en-US" b="1" dirty="0">
                <a:ea typeface="+mn-lt"/>
                <a:cs typeface="+mn-lt"/>
              </a:rPr>
              <a:t> at this stage</a:t>
            </a:r>
            <a:endParaRPr lang="en-US" dirty="0"/>
          </a:p>
          <a:p>
            <a:pPr marL="285750" indent="-285750">
              <a:buFont typeface="Arial"/>
              <a:buChar char="•"/>
            </a:pPr>
            <a:r>
              <a:rPr lang="en-US" dirty="0">
                <a:ea typeface="+mn-lt"/>
                <a:cs typeface="+mn-lt"/>
              </a:rPr>
              <a:t>Click </a:t>
            </a:r>
            <a:r>
              <a:rPr lang="en-US" b="1" dirty="0">
                <a:ea typeface="+mn-lt"/>
                <a:cs typeface="+mn-lt"/>
              </a:rPr>
              <a:t>Next</a:t>
            </a:r>
            <a:endParaRPr lang="en-US" dirty="0"/>
          </a:p>
          <a:p>
            <a:endParaRPr lang="en-US" dirty="0"/>
          </a:p>
          <a:p>
            <a:r>
              <a:rPr lang="en-US" b="1" dirty="0"/>
              <a:t>Step 4: Data Entry Mode</a:t>
            </a:r>
            <a:endParaRPr lang="en-US"/>
          </a:p>
          <a:p>
            <a:pPr marL="285750" indent="-285750">
              <a:buFont typeface="Arial"/>
              <a:buChar char="•"/>
            </a:pPr>
            <a:r>
              <a:rPr lang="en-US" dirty="0">
                <a:ea typeface="+mn-lt"/>
                <a:cs typeface="+mn-lt"/>
              </a:rPr>
              <a:t>Select </a:t>
            </a:r>
            <a:r>
              <a:rPr lang="en-US" b="1" dirty="0">
                <a:ea typeface="+mn-lt"/>
                <a:cs typeface="+mn-lt"/>
              </a:rPr>
              <a:t>Display all data</a:t>
            </a:r>
            <a:endParaRPr lang="en-US" dirty="0"/>
          </a:p>
          <a:p>
            <a:pPr marL="285750" indent="-285750">
              <a:buFont typeface="Arial"/>
              <a:buChar char="•"/>
            </a:pPr>
            <a:r>
              <a:rPr lang="en-US" dirty="0">
                <a:ea typeface="+mn-lt"/>
                <a:cs typeface="+mn-lt"/>
              </a:rPr>
              <a:t>Allow </a:t>
            </a:r>
            <a:r>
              <a:rPr lang="en-US" b="1" dirty="0">
                <a:ea typeface="+mn-lt"/>
                <a:cs typeface="+mn-lt"/>
              </a:rPr>
              <a:t>Add / Modify / Delete records</a:t>
            </a:r>
            <a:endParaRPr lang="en-US" dirty="0"/>
          </a:p>
          <a:p>
            <a:pPr marL="285750" indent="-285750">
              <a:buFont typeface="Arial"/>
              <a:buChar char="•"/>
            </a:pPr>
            <a:r>
              <a:rPr lang="en-US" dirty="0">
                <a:ea typeface="+mn-lt"/>
                <a:cs typeface="+mn-lt"/>
              </a:rPr>
              <a:t>Click </a:t>
            </a:r>
            <a:r>
              <a:rPr lang="en-US" b="1" dirty="0">
                <a:ea typeface="+mn-lt"/>
                <a:cs typeface="+mn-lt"/>
              </a:rPr>
              <a:t>Next</a:t>
            </a:r>
            <a:endParaRPr lang="en-US" dirty="0"/>
          </a:p>
          <a:p>
            <a:endParaRPr lang="en-US" dirty="0"/>
          </a:p>
          <a:p>
            <a:endParaRPr lang="en-US" dirty="0"/>
          </a:p>
          <a:p>
            <a:pPr algn="l"/>
            <a:endParaRPr lang="en-US" dirty="0"/>
          </a:p>
        </p:txBody>
      </p:sp>
    </p:spTree>
    <p:extLst>
      <p:ext uri="{BB962C8B-B14F-4D97-AF65-F5344CB8AC3E}">
        <p14:creationId xmlns:p14="http://schemas.microsoft.com/office/powerpoint/2010/main" val="8610573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2243E2D-20C5-3C52-983A-2B9A1C8CD40B}"/>
              </a:ext>
            </a:extLst>
          </p:cNvPr>
          <p:cNvSpPr txBox="1"/>
          <p:nvPr/>
        </p:nvSpPr>
        <p:spPr>
          <a:xfrm>
            <a:off x="-20167" y="40333"/>
            <a:ext cx="6755924" cy="59093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t>Step 5: Choose Layout</a:t>
            </a:r>
            <a:endParaRPr lang="en-US" dirty="0"/>
          </a:p>
          <a:p>
            <a:pPr marL="285750" indent="-285750">
              <a:buFont typeface="Arial,Sans-Serif"/>
              <a:buChar char="•"/>
            </a:pPr>
            <a:r>
              <a:rPr lang="en-US" dirty="0"/>
              <a:t>Select </a:t>
            </a:r>
            <a:r>
              <a:rPr lang="en-US" b="1" dirty="0"/>
              <a:t>Columnar – Labels on Left</a:t>
            </a:r>
            <a:endParaRPr lang="en-US" dirty="0"/>
          </a:p>
          <a:p>
            <a:pPr marL="285750" indent="-285750">
              <a:buFont typeface="Arial,Sans-Serif"/>
              <a:buChar char="•"/>
            </a:pPr>
            <a:r>
              <a:rPr lang="en-US" dirty="0"/>
              <a:t>Click </a:t>
            </a:r>
            <a:r>
              <a:rPr lang="en-US" b="1"/>
              <a:t>Next</a:t>
            </a:r>
            <a:endParaRPr lang="en-US"/>
          </a:p>
          <a:p>
            <a:r>
              <a:rPr lang="en-US" b="1" dirty="0"/>
              <a:t>Step 6: Apply Style</a:t>
            </a:r>
            <a:endParaRPr lang="en-US" dirty="0"/>
          </a:p>
          <a:p>
            <a:pPr marL="285750" indent="-285750">
              <a:buFont typeface="Arial,Sans-Serif"/>
              <a:buChar char="•"/>
            </a:pPr>
            <a:r>
              <a:rPr lang="en-US" dirty="0"/>
              <a:t>Choose any style (Default)</a:t>
            </a:r>
          </a:p>
          <a:p>
            <a:pPr marL="285750" indent="-285750">
              <a:buFont typeface="Arial,Sans-Serif"/>
              <a:buChar char="•"/>
            </a:pPr>
            <a:r>
              <a:rPr lang="en-US" dirty="0"/>
              <a:t>Click </a:t>
            </a:r>
            <a:r>
              <a:rPr lang="en-US" b="1"/>
              <a:t>Next</a:t>
            </a:r>
            <a:endParaRPr lang="en-US"/>
          </a:p>
          <a:p>
            <a:r>
              <a:rPr lang="en-US" b="1" dirty="0"/>
              <a:t>Step 7: Name the Form</a:t>
            </a:r>
            <a:endParaRPr lang="en-US" dirty="0"/>
          </a:p>
          <a:p>
            <a:pPr marL="285750" indent="-285750">
              <a:buFont typeface="Arial,Sans-Serif"/>
              <a:buChar char="•"/>
            </a:pPr>
            <a:r>
              <a:rPr lang="en-US" dirty="0"/>
              <a:t>Enter form name as </a:t>
            </a:r>
            <a:r>
              <a:rPr lang="en-US" b="1" dirty="0"/>
              <a:t>Joining</a:t>
            </a:r>
            <a:endParaRPr lang="en-US" dirty="0"/>
          </a:p>
          <a:p>
            <a:pPr marL="285750" indent="-285750">
              <a:buFont typeface="Arial,Sans-Serif"/>
              <a:buChar char="•"/>
            </a:pPr>
            <a:r>
              <a:rPr lang="en-US" dirty="0"/>
              <a:t>Select </a:t>
            </a:r>
            <a:r>
              <a:rPr lang="en-US" b="1" dirty="0"/>
              <a:t>Modify the form</a:t>
            </a:r>
            <a:endParaRPr lang="en-US" dirty="0"/>
          </a:p>
          <a:p>
            <a:pPr marL="285750" indent="-285750">
              <a:buFont typeface="Arial,Sans-Serif"/>
              <a:buChar char="•"/>
            </a:pPr>
            <a:r>
              <a:rPr lang="en-US" dirty="0"/>
              <a:t>Click </a:t>
            </a:r>
            <a:r>
              <a:rPr lang="en-US" b="1"/>
              <a:t>Finish</a:t>
            </a:r>
            <a:endParaRPr lang="en-US"/>
          </a:p>
          <a:p>
            <a:r>
              <a:rPr lang="en-US" b="1" dirty="0"/>
              <a:t>B. Designing the Form (To Match Your Image)</a:t>
            </a:r>
            <a:endParaRPr lang="en-US" dirty="0"/>
          </a:p>
          <a:p>
            <a:r>
              <a:rPr lang="en-US" b="1" dirty="0"/>
              <a:t>Step 8: Open Form in Design Mode</a:t>
            </a:r>
            <a:endParaRPr lang="en-US" dirty="0"/>
          </a:p>
          <a:p>
            <a:pPr marL="285750" indent="-285750">
              <a:buFont typeface="Arial,Sans-Serif"/>
              <a:buChar char="•"/>
            </a:pPr>
            <a:r>
              <a:rPr lang="en-US" dirty="0"/>
              <a:t>Right-click on </a:t>
            </a:r>
            <a:r>
              <a:rPr lang="en-US" b="1" dirty="0"/>
              <a:t>Joining</a:t>
            </a:r>
            <a:endParaRPr lang="en-US" dirty="0"/>
          </a:p>
          <a:p>
            <a:pPr marL="285750" indent="-285750">
              <a:buFont typeface="Arial,Sans-Serif"/>
              <a:buChar char="•"/>
            </a:pPr>
            <a:r>
              <a:rPr lang="en-US" dirty="0"/>
              <a:t>Select </a:t>
            </a:r>
            <a:r>
              <a:rPr lang="en-US" b="1"/>
              <a:t>Edit</a:t>
            </a:r>
            <a:endParaRPr lang="en-US"/>
          </a:p>
          <a:p>
            <a:r>
              <a:rPr lang="en-US" b="1" dirty="0"/>
              <a:t>Step 9: Adjust Field Boxes</a:t>
            </a:r>
            <a:endParaRPr lang="en-US" dirty="0"/>
          </a:p>
          <a:p>
            <a:pPr marL="285750" indent="-285750">
              <a:buFont typeface="Arial,Sans-Serif"/>
              <a:buChar char="•"/>
            </a:pPr>
            <a:r>
              <a:rPr lang="en-US" dirty="0"/>
              <a:t>Resize text boxes</a:t>
            </a:r>
          </a:p>
          <a:p>
            <a:pPr marL="285750" indent="-285750">
              <a:buFont typeface="Arial,Sans-Serif"/>
              <a:buChar char="•"/>
            </a:pPr>
            <a:r>
              <a:rPr lang="en-US" dirty="0"/>
              <a:t>Align fields properly</a:t>
            </a:r>
          </a:p>
          <a:p>
            <a:pPr marL="285750" indent="-285750">
              <a:buFont typeface="Arial,Sans-Serif"/>
              <a:buChar char="•"/>
            </a:pPr>
            <a:r>
              <a:rPr lang="en-US" dirty="0"/>
              <a:t>Change font size and color</a:t>
            </a:r>
          </a:p>
          <a:p>
            <a:pPr marL="285750" indent="-285750">
              <a:buFont typeface="Arial,Sans-Serif"/>
              <a:buChar char="•"/>
            </a:pPr>
            <a:r>
              <a:rPr lang="en-US" dirty="0"/>
              <a:t>Place fields in two columns (left &amp; right)</a:t>
            </a:r>
          </a:p>
          <a:p>
            <a:br>
              <a:rPr lang="en-US" dirty="0"/>
            </a:br>
            <a:endParaRPr lang="en-US"/>
          </a:p>
        </p:txBody>
      </p:sp>
      <p:sp>
        <p:nvSpPr>
          <p:cNvPr id="7" name="TextBox 6">
            <a:extLst>
              <a:ext uri="{FF2B5EF4-FFF2-40B4-BE49-F238E27FC236}">
                <a16:creationId xmlns:a16="http://schemas.microsoft.com/office/drawing/2014/main" id="{6B840A24-A59A-43C9-EE09-D28F34FA65A0}"/>
              </a:ext>
            </a:extLst>
          </p:cNvPr>
          <p:cNvSpPr txBox="1"/>
          <p:nvPr/>
        </p:nvSpPr>
        <p:spPr>
          <a:xfrm>
            <a:off x="-16136" y="5453139"/>
            <a:ext cx="5929079" cy="507831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t>Step 10: Add Background Image</a:t>
            </a:r>
            <a:endParaRPr lang="en-US"/>
          </a:p>
          <a:p>
            <a:pPr marL="285750" indent="-285750">
              <a:buFont typeface="Arial"/>
              <a:buChar char="•"/>
            </a:pPr>
            <a:r>
              <a:rPr lang="en-US">
                <a:ea typeface="+mn-lt"/>
                <a:cs typeface="+mn-lt"/>
              </a:rPr>
              <a:t>Click </a:t>
            </a:r>
            <a:r>
              <a:rPr lang="en-US" b="1">
                <a:ea typeface="+mn-lt"/>
                <a:cs typeface="+mn-lt"/>
              </a:rPr>
              <a:t>Form → Page Style</a:t>
            </a:r>
            <a:endParaRPr lang="en-US"/>
          </a:p>
          <a:p>
            <a:pPr marL="285750" indent="-285750">
              <a:buFont typeface="Arial"/>
              <a:buChar char="•"/>
            </a:pPr>
            <a:r>
              <a:rPr lang="en-US">
                <a:ea typeface="+mn-lt"/>
                <a:cs typeface="+mn-lt"/>
              </a:rPr>
              <a:t>Go to </a:t>
            </a:r>
            <a:r>
              <a:rPr lang="en-US" b="1">
                <a:ea typeface="+mn-lt"/>
                <a:cs typeface="+mn-lt"/>
              </a:rPr>
              <a:t>Background</a:t>
            </a:r>
            <a:endParaRPr lang="en-US"/>
          </a:p>
          <a:p>
            <a:pPr marL="285750" indent="-285750">
              <a:buFont typeface="Arial"/>
              <a:buChar char="•"/>
            </a:pPr>
            <a:r>
              <a:rPr lang="en-US">
                <a:ea typeface="+mn-lt"/>
                <a:cs typeface="+mn-lt"/>
              </a:rPr>
              <a:t>Choose </a:t>
            </a:r>
            <a:r>
              <a:rPr lang="en-US" b="1">
                <a:ea typeface="+mn-lt"/>
                <a:cs typeface="+mn-lt"/>
              </a:rPr>
              <a:t>Bitmap</a:t>
            </a:r>
            <a:endParaRPr lang="en-US"/>
          </a:p>
          <a:p>
            <a:pPr marL="285750" indent="-285750">
              <a:buFont typeface="Arial"/>
              <a:buChar char="•"/>
            </a:pPr>
            <a:r>
              <a:rPr lang="en-US">
                <a:ea typeface="+mn-lt"/>
                <a:cs typeface="+mn-lt"/>
              </a:rPr>
              <a:t>Select café image</a:t>
            </a:r>
            <a:endParaRPr lang="en-US"/>
          </a:p>
          <a:p>
            <a:pPr marL="285750" indent="-285750">
              <a:buFont typeface="Arial"/>
              <a:buChar char="•"/>
            </a:pPr>
            <a:r>
              <a:rPr lang="en-US">
                <a:ea typeface="+mn-lt"/>
                <a:cs typeface="+mn-lt"/>
              </a:rPr>
              <a:t>Click </a:t>
            </a:r>
            <a:r>
              <a:rPr lang="en-US" b="1">
                <a:ea typeface="+mn-lt"/>
                <a:cs typeface="+mn-lt"/>
              </a:rPr>
              <a:t>OK</a:t>
            </a:r>
            <a:endParaRPr lang="en-US"/>
          </a:p>
          <a:p>
            <a:r>
              <a:rPr lang="en-US" b="1"/>
              <a:t>Step 11: Format Controls</a:t>
            </a:r>
            <a:endParaRPr lang="en-US"/>
          </a:p>
          <a:p>
            <a:pPr marL="285750" indent="-285750">
              <a:buFont typeface="Arial"/>
              <a:buChar char="•"/>
            </a:pPr>
            <a:r>
              <a:rPr lang="en-US">
                <a:ea typeface="+mn-lt"/>
                <a:cs typeface="+mn-lt"/>
              </a:rPr>
              <a:t>Right-click on any text box → </a:t>
            </a:r>
            <a:r>
              <a:rPr lang="en-US" b="1">
                <a:ea typeface="+mn-lt"/>
                <a:cs typeface="+mn-lt"/>
              </a:rPr>
              <a:t>Control Properties</a:t>
            </a:r>
            <a:endParaRPr lang="en-US"/>
          </a:p>
          <a:p>
            <a:pPr marL="285750" indent="-285750">
              <a:buFont typeface="Arial"/>
              <a:buChar char="•"/>
            </a:pPr>
            <a:r>
              <a:rPr lang="en-US">
                <a:ea typeface="+mn-lt"/>
                <a:cs typeface="+mn-lt"/>
              </a:rPr>
              <a:t>Change:</a:t>
            </a:r>
            <a:endParaRPr lang="en-US"/>
          </a:p>
          <a:p>
            <a:pPr lvl="1"/>
            <a:r>
              <a:rPr lang="en-US">
                <a:ea typeface="+mn-lt"/>
                <a:cs typeface="+mn-lt"/>
              </a:rPr>
              <a:t>Background color ,Border ,Font color</a:t>
            </a:r>
            <a:endParaRPr lang="en-US"/>
          </a:p>
          <a:p>
            <a:pPr marL="285750" indent="-285750">
              <a:buFont typeface="Arial"/>
              <a:buChar char="•"/>
            </a:pPr>
            <a:r>
              <a:rPr lang="en-US">
                <a:ea typeface="+mn-lt"/>
                <a:cs typeface="+mn-lt"/>
              </a:rPr>
              <a:t>Repeat for all fields</a:t>
            </a:r>
            <a:endParaRPr lang="en-US"/>
          </a:p>
          <a:p>
            <a:r>
              <a:rPr lang="en-US" b="1"/>
              <a:t>Step 12: Save the Form</a:t>
            </a:r>
            <a:endParaRPr lang="en-US"/>
          </a:p>
          <a:p>
            <a:pPr marL="285750" indent="-285750">
              <a:buFont typeface="Arial"/>
              <a:buChar char="•"/>
            </a:pPr>
            <a:r>
              <a:rPr lang="en-US">
                <a:ea typeface="+mn-lt"/>
                <a:cs typeface="+mn-lt"/>
              </a:rPr>
              <a:t>Click </a:t>
            </a:r>
            <a:r>
              <a:rPr lang="en-US" b="1">
                <a:ea typeface="+mn-lt"/>
                <a:cs typeface="+mn-lt"/>
              </a:rPr>
              <a:t>Save</a:t>
            </a:r>
            <a:endParaRPr lang="en-US"/>
          </a:p>
          <a:p>
            <a:pPr marL="285750" indent="-285750">
              <a:buFont typeface="Arial"/>
              <a:buChar char="•"/>
            </a:pPr>
            <a:r>
              <a:rPr lang="en-US">
                <a:ea typeface="+mn-lt"/>
                <a:cs typeface="+mn-lt"/>
              </a:rPr>
              <a:t>Close design mode</a:t>
            </a:r>
            <a:endParaRPr lang="en-US"/>
          </a:p>
          <a:p>
            <a:endParaRPr lang="en-US" dirty="0"/>
          </a:p>
          <a:p>
            <a:br>
              <a:rPr lang="en-US" dirty="0"/>
            </a:br>
            <a:endParaRPr lang="en-US"/>
          </a:p>
          <a:p>
            <a:endParaRPr lang="en-US"/>
          </a:p>
        </p:txBody>
      </p:sp>
    </p:spTree>
    <p:extLst>
      <p:ext uri="{BB962C8B-B14F-4D97-AF65-F5344CB8AC3E}">
        <p14:creationId xmlns:p14="http://schemas.microsoft.com/office/powerpoint/2010/main" val="31423529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F27234A-23BC-1453-FA28-95079B9E4135}"/>
              </a:ext>
            </a:extLst>
          </p:cNvPr>
          <p:cNvSpPr txBox="1"/>
          <p:nvPr/>
        </p:nvSpPr>
        <p:spPr>
          <a:xfrm>
            <a:off x="201669" y="-4034"/>
            <a:ext cx="6453420" cy="507831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t>Creating Subform Using Wizard</a:t>
            </a:r>
            <a:endParaRPr lang="en-US"/>
          </a:p>
          <a:p>
            <a:pPr marL="285750" indent="-285750">
              <a:buFont typeface="Arial"/>
              <a:buChar char="•"/>
            </a:pPr>
            <a:r>
              <a:rPr lang="en-US">
                <a:ea typeface="+mn-lt"/>
                <a:cs typeface="+mn-lt"/>
              </a:rPr>
              <a:t>Click </a:t>
            </a:r>
            <a:r>
              <a:rPr lang="en-US" b="1">
                <a:ea typeface="+mn-lt"/>
                <a:cs typeface="+mn-lt"/>
              </a:rPr>
              <a:t>Forms → Use Wizard to Create Form</a:t>
            </a:r>
            <a:endParaRPr lang="en-US">
              <a:ea typeface="+mn-lt"/>
              <a:cs typeface="+mn-lt"/>
            </a:endParaRPr>
          </a:p>
          <a:p>
            <a:pPr marL="285750" indent="-285750">
              <a:buFont typeface="Arial"/>
              <a:buChar char="•"/>
            </a:pPr>
            <a:r>
              <a:rPr lang="en-US">
                <a:ea typeface="+mn-lt"/>
                <a:cs typeface="+mn-lt"/>
              </a:rPr>
              <a:t>Select </a:t>
            </a:r>
            <a:r>
              <a:rPr lang="en-US" b="1">
                <a:ea typeface="+mn-lt"/>
                <a:cs typeface="+mn-lt"/>
              </a:rPr>
              <a:t>staff_fullinfo</a:t>
            </a:r>
            <a:r>
              <a:rPr lang="en-US">
                <a:ea typeface="+mn-lt"/>
                <a:cs typeface="+mn-lt"/>
              </a:rPr>
              <a:t> as the main table and choose required fields → </a:t>
            </a:r>
            <a:r>
              <a:rPr lang="en-US" b="1">
                <a:ea typeface="+mn-lt"/>
                <a:cs typeface="+mn-lt"/>
              </a:rPr>
              <a:t>Next</a:t>
            </a:r>
            <a:endParaRPr lang="en-US">
              <a:ea typeface="+mn-lt"/>
              <a:cs typeface="+mn-lt"/>
            </a:endParaRPr>
          </a:p>
          <a:p>
            <a:pPr marL="285750" indent="-285750">
              <a:buFont typeface="Arial"/>
              <a:buChar char="•"/>
            </a:pPr>
            <a:r>
              <a:rPr lang="en-US">
                <a:ea typeface="+mn-lt"/>
                <a:cs typeface="+mn-lt"/>
              </a:rPr>
              <a:t>Choose </a:t>
            </a:r>
            <a:r>
              <a:rPr lang="en-US" b="1">
                <a:ea typeface="+mn-lt"/>
                <a:cs typeface="+mn-lt"/>
              </a:rPr>
              <a:t>Add Subform</a:t>
            </a:r>
            <a:r>
              <a:rPr lang="en-US">
                <a:ea typeface="+mn-lt"/>
                <a:cs typeface="+mn-lt"/>
              </a:rPr>
              <a:t> → </a:t>
            </a:r>
            <a:r>
              <a:rPr lang="en-US" b="1">
                <a:ea typeface="+mn-lt"/>
                <a:cs typeface="+mn-lt"/>
              </a:rPr>
              <a:t>Next</a:t>
            </a:r>
            <a:endParaRPr lang="en-US">
              <a:ea typeface="+mn-lt"/>
              <a:cs typeface="+mn-lt"/>
            </a:endParaRPr>
          </a:p>
          <a:p>
            <a:pPr marL="285750" indent="-285750">
              <a:buFont typeface="Arial"/>
              <a:buChar char="•"/>
            </a:pPr>
            <a:r>
              <a:rPr lang="en-US">
                <a:ea typeface="+mn-lt"/>
                <a:cs typeface="+mn-lt"/>
              </a:rPr>
              <a:t>Select </a:t>
            </a:r>
            <a:r>
              <a:rPr lang="en-US" b="1">
                <a:ea typeface="+mn-lt"/>
                <a:cs typeface="+mn-lt"/>
              </a:rPr>
              <a:t>Menu</a:t>
            </a:r>
            <a:r>
              <a:rPr lang="en-US">
                <a:ea typeface="+mn-lt"/>
                <a:cs typeface="+mn-lt"/>
              </a:rPr>
              <a:t> table and choose </a:t>
            </a:r>
            <a:r>
              <a:rPr lang="en-US" b="1">
                <a:ea typeface="+mn-lt"/>
                <a:cs typeface="+mn-lt"/>
              </a:rPr>
              <a:t>Item name, Item price, Category</a:t>
            </a:r>
            <a:r>
              <a:rPr lang="en-US">
                <a:ea typeface="+mn-lt"/>
                <a:cs typeface="+mn-lt"/>
              </a:rPr>
              <a:t> → </a:t>
            </a:r>
            <a:r>
              <a:rPr lang="en-US" b="1">
                <a:ea typeface="+mn-lt"/>
                <a:cs typeface="+mn-lt"/>
              </a:rPr>
              <a:t>Next</a:t>
            </a:r>
            <a:endParaRPr lang="en-US">
              <a:ea typeface="+mn-lt"/>
              <a:cs typeface="+mn-lt"/>
            </a:endParaRPr>
          </a:p>
          <a:p>
            <a:pPr marL="285750" indent="-285750">
              <a:buFont typeface="Arial"/>
              <a:buChar char="•"/>
            </a:pPr>
            <a:r>
              <a:rPr lang="en-US">
                <a:ea typeface="+mn-lt"/>
                <a:cs typeface="+mn-lt"/>
              </a:rPr>
              <a:t>Choose </a:t>
            </a:r>
            <a:r>
              <a:rPr lang="en-US" b="1">
                <a:ea typeface="+mn-lt"/>
                <a:cs typeface="+mn-lt"/>
              </a:rPr>
              <a:t>No relationship</a:t>
            </a:r>
            <a:r>
              <a:rPr lang="en-US">
                <a:ea typeface="+mn-lt"/>
                <a:cs typeface="+mn-lt"/>
              </a:rPr>
              <a:t> → </a:t>
            </a:r>
            <a:r>
              <a:rPr lang="en-US" b="1">
                <a:ea typeface="+mn-lt"/>
                <a:cs typeface="+mn-lt"/>
              </a:rPr>
              <a:t>Next</a:t>
            </a:r>
            <a:endParaRPr lang="en-US">
              <a:ea typeface="+mn-lt"/>
              <a:cs typeface="+mn-lt"/>
            </a:endParaRPr>
          </a:p>
          <a:p>
            <a:pPr marL="285750" indent="-285750">
              <a:buFont typeface="Arial"/>
              <a:buChar char="•"/>
            </a:pPr>
            <a:r>
              <a:rPr lang="en-US">
                <a:ea typeface="+mn-lt"/>
                <a:cs typeface="+mn-lt"/>
              </a:rPr>
              <a:t>Select </a:t>
            </a:r>
            <a:r>
              <a:rPr lang="en-US" b="1">
                <a:ea typeface="+mn-lt"/>
                <a:cs typeface="+mn-lt"/>
              </a:rPr>
              <a:t>Tabular layout</a:t>
            </a:r>
            <a:r>
              <a:rPr lang="en-US">
                <a:ea typeface="+mn-lt"/>
                <a:cs typeface="+mn-lt"/>
              </a:rPr>
              <a:t> → </a:t>
            </a:r>
            <a:r>
              <a:rPr lang="en-US" b="1">
                <a:ea typeface="+mn-lt"/>
                <a:cs typeface="+mn-lt"/>
              </a:rPr>
              <a:t>Next</a:t>
            </a:r>
            <a:endParaRPr lang="en-US">
              <a:ea typeface="+mn-lt"/>
              <a:cs typeface="+mn-lt"/>
            </a:endParaRPr>
          </a:p>
          <a:p>
            <a:pPr marL="285750" indent="-285750">
              <a:buFont typeface="Arial"/>
              <a:buChar char="•"/>
            </a:pPr>
            <a:r>
              <a:rPr lang="en-US">
                <a:ea typeface="+mn-lt"/>
                <a:cs typeface="+mn-lt"/>
              </a:rPr>
              <a:t>Name the form </a:t>
            </a:r>
            <a:r>
              <a:rPr lang="en-US" b="1">
                <a:ea typeface="+mn-lt"/>
                <a:cs typeface="+mn-lt"/>
              </a:rPr>
              <a:t>Joining with Subform</a:t>
            </a:r>
            <a:r>
              <a:rPr lang="en-US">
                <a:ea typeface="+mn-lt"/>
                <a:cs typeface="+mn-lt"/>
              </a:rPr>
              <a:t>, select </a:t>
            </a:r>
            <a:r>
              <a:rPr lang="en-US" b="1">
                <a:ea typeface="+mn-lt"/>
                <a:cs typeface="+mn-lt"/>
              </a:rPr>
              <a:t>Modify the form</a:t>
            </a:r>
            <a:r>
              <a:rPr lang="en-US">
                <a:ea typeface="+mn-lt"/>
                <a:cs typeface="+mn-lt"/>
              </a:rPr>
              <a:t> → </a:t>
            </a:r>
            <a:r>
              <a:rPr lang="en-US" b="1">
                <a:ea typeface="+mn-lt"/>
                <a:cs typeface="+mn-lt"/>
              </a:rPr>
              <a:t>Finish</a:t>
            </a:r>
            <a:br>
              <a:rPr lang="en-US" dirty="0"/>
            </a:br>
            <a:endParaRPr lang="en-US"/>
          </a:p>
          <a:p>
            <a:r>
              <a:rPr lang="en-US" b="1"/>
              <a:t>D. Positioning Subform in Design View</a:t>
            </a:r>
            <a:endParaRPr lang="en-US"/>
          </a:p>
          <a:p>
            <a:pPr marL="285750" indent="-285750">
              <a:buFont typeface="Arial"/>
              <a:buChar char="•"/>
            </a:pPr>
            <a:r>
              <a:rPr lang="en-US">
                <a:ea typeface="+mn-lt"/>
                <a:cs typeface="+mn-lt"/>
              </a:rPr>
              <a:t>Resize and place the subform at the bottom or right side</a:t>
            </a:r>
          </a:p>
          <a:p>
            <a:pPr marL="285750" indent="-285750">
              <a:buFont typeface="Arial"/>
              <a:buChar char="•"/>
            </a:pPr>
            <a:r>
              <a:rPr lang="en-US">
                <a:ea typeface="+mn-lt"/>
                <a:cs typeface="+mn-lt"/>
              </a:rPr>
              <a:t>Align properly</a:t>
            </a:r>
          </a:p>
          <a:p>
            <a:pPr marL="285750" indent="-285750">
              <a:buFont typeface="Arial"/>
              <a:buChar char="•"/>
            </a:pPr>
            <a:r>
              <a:rPr lang="en-US">
                <a:ea typeface="+mn-lt"/>
                <a:cs typeface="+mn-lt"/>
              </a:rPr>
              <a:t>Click </a:t>
            </a:r>
            <a:r>
              <a:rPr lang="en-US" b="1">
                <a:ea typeface="+mn-lt"/>
                <a:cs typeface="+mn-lt"/>
              </a:rPr>
              <a:t>Save</a:t>
            </a:r>
            <a:r>
              <a:rPr lang="en-US">
                <a:ea typeface="+mn-lt"/>
                <a:cs typeface="+mn-lt"/>
              </a:rPr>
              <a:t> and exit design mode</a:t>
            </a:r>
          </a:p>
          <a:p>
            <a:br>
              <a:rPr lang="en-US" dirty="0"/>
            </a:br>
            <a:endParaRPr lang="en-US"/>
          </a:p>
        </p:txBody>
      </p:sp>
      <p:pic>
        <p:nvPicPr>
          <p:cNvPr id="5" name="Picture 4" descr="A screenshot of a computer&#10;&#10;AI-generated content may be incorrect.">
            <a:extLst>
              <a:ext uri="{FF2B5EF4-FFF2-40B4-BE49-F238E27FC236}">
                <a16:creationId xmlns:a16="http://schemas.microsoft.com/office/drawing/2014/main" id="{25EF679F-6AC8-0358-E5AB-4FA863005B7C}"/>
              </a:ext>
            </a:extLst>
          </p:cNvPr>
          <p:cNvPicPr>
            <a:picLocks noChangeAspect="1"/>
          </p:cNvPicPr>
          <p:nvPr/>
        </p:nvPicPr>
        <p:blipFill>
          <a:blip r:embed="rId2"/>
          <a:stretch>
            <a:fillRect/>
          </a:stretch>
        </p:blipFill>
        <p:spPr>
          <a:xfrm>
            <a:off x="0" y="5070694"/>
            <a:ext cx="6859241" cy="4120671"/>
          </a:xfrm>
          <a:prstGeom prst="rect">
            <a:avLst/>
          </a:prstGeom>
        </p:spPr>
      </p:pic>
    </p:spTree>
    <p:extLst>
      <p:ext uri="{BB962C8B-B14F-4D97-AF65-F5344CB8AC3E}">
        <p14:creationId xmlns:p14="http://schemas.microsoft.com/office/powerpoint/2010/main" val="29590176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1ED8D62-44D0-8F86-F13A-DB967644FA31}"/>
              </a:ext>
            </a:extLst>
          </p:cNvPr>
          <p:cNvSpPr txBox="1"/>
          <p:nvPr/>
        </p:nvSpPr>
        <p:spPr>
          <a:xfrm>
            <a:off x="100834" y="141168"/>
            <a:ext cx="5888745" cy="437042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t>10. REPORTS</a:t>
            </a:r>
            <a:endParaRPr lang="en-US" sz="2000"/>
          </a:p>
          <a:p>
            <a:r>
              <a:rPr lang="en-US" sz="2000" b="1"/>
              <a:t>🔹 Steps to Create Report</a:t>
            </a:r>
          </a:p>
          <a:p>
            <a:pPr marL="285750" indent="-285750">
              <a:buFont typeface="Arial"/>
              <a:buChar char="•"/>
            </a:pPr>
            <a:r>
              <a:rPr lang="en-US">
                <a:ea typeface="+mn-lt"/>
                <a:cs typeface="+mn-lt"/>
              </a:rPr>
              <a:t>Click on </a:t>
            </a:r>
            <a:r>
              <a:rPr lang="en-US" b="1">
                <a:ea typeface="+mn-lt"/>
                <a:cs typeface="+mn-lt"/>
              </a:rPr>
              <a:t>Reports</a:t>
            </a:r>
            <a:r>
              <a:rPr lang="en-US">
                <a:ea typeface="+mn-lt"/>
                <a:cs typeface="+mn-lt"/>
              </a:rPr>
              <a:t> from the left panel</a:t>
            </a:r>
            <a:endParaRPr lang="en-US"/>
          </a:p>
          <a:p>
            <a:pPr marL="285750" indent="-285750">
              <a:buFont typeface="Arial"/>
              <a:buChar char="•"/>
            </a:pPr>
            <a:r>
              <a:rPr lang="en-US">
                <a:ea typeface="+mn-lt"/>
                <a:cs typeface="+mn-lt"/>
              </a:rPr>
              <a:t>Select </a:t>
            </a:r>
            <a:r>
              <a:rPr lang="en-US" b="1">
                <a:ea typeface="+mn-lt"/>
                <a:cs typeface="+mn-lt"/>
              </a:rPr>
              <a:t>Use Wizard to Create Report</a:t>
            </a:r>
            <a:endParaRPr lang="en-US"/>
          </a:p>
          <a:p>
            <a:pPr marL="285750" indent="-285750">
              <a:buFont typeface="Arial"/>
              <a:buChar char="•"/>
            </a:pPr>
            <a:r>
              <a:rPr lang="en-US">
                <a:ea typeface="+mn-lt"/>
                <a:cs typeface="+mn-lt"/>
              </a:rPr>
              <a:t>Choose the required table (</a:t>
            </a:r>
            <a:r>
              <a:rPr lang="en-US" b="1">
                <a:ea typeface="+mn-lt"/>
                <a:cs typeface="+mn-lt"/>
              </a:rPr>
              <a:t>Menu</a:t>
            </a:r>
            <a:r>
              <a:rPr lang="en-US">
                <a:ea typeface="+mn-lt"/>
                <a:cs typeface="+mn-lt"/>
              </a:rPr>
              <a:t> or </a:t>
            </a:r>
            <a:r>
              <a:rPr lang="en-US" b="1">
                <a:ea typeface="+mn-lt"/>
                <a:cs typeface="+mn-lt"/>
              </a:rPr>
              <a:t>staff_fullinfo</a:t>
            </a:r>
            <a:r>
              <a:rPr lang="en-US">
                <a:ea typeface="+mn-lt"/>
                <a:cs typeface="+mn-lt"/>
              </a:rPr>
              <a:t>)</a:t>
            </a:r>
            <a:endParaRPr lang="en-US"/>
          </a:p>
          <a:p>
            <a:pPr marL="285750" indent="-285750">
              <a:buFont typeface="Arial"/>
              <a:buChar char="•"/>
            </a:pPr>
            <a:r>
              <a:rPr lang="en-US">
                <a:ea typeface="+mn-lt"/>
                <a:cs typeface="+mn-lt"/>
              </a:rPr>
              <a:t>Select all required fields</a:t>
            </a:r>
            <a:endParaRPr lang="en-US"/>
          </a:p>
          <a:p>
            <a:pPr marL="285750" indent="-285750">
              <a:buFont typeface="Arial"/>
              <a:buChar char="•"/>
            </a:pPr>
            <a:r>
              <a:rPr lang="en-US">
                <a:ea typeface="+mn-lt"/>
                <a:cs typeface="+mn-lt"/>
              </a:rPr>
              <a:t>Arrange fields as needed and click </a:t>
            </a:r>
            <a:r>
              <a:rPr lang="en-US" b="1">
                <a:ea typeface="+mn-lt"/>
                <a:cs typeface="+mn-lt"/>
              </a:rPr>
              <a:t>Next</a:t>
            </a:r>
            <a:endParaRPr lang="en-US"/>
          </a:p>
          <a:p>
            <a:pPr marL="285750" indent="-285750">
              <a:buFont typeface="Arial"/>
              <a:buChar char="•"/>
            </a:pPr>
            <a:r>
              <a:rPr lang="en-US">
                <a:ea typeface="+mn-lt"/>
                <a:cs typeface="+mn-lt"/>
              </a:rPr>
              <a:t>Choose layout and style</a:t>
            </a:r>
            <a:endParaRPr lang="en-US"/>
          </a:p>
          <a:p>
            <a:pPr marL="285750" indent="-285750">
              <a:buFont typeface="Arial"/>
              <a:buChar char="•"/>
            </a:pPr>
            <a:r>
              <a:rPr lang="en-US">
                <a:ea typeface="+mn-lt"/>
                <a:cs typeface="+mn-lt"/>
              </a:rPr>
              <a:t>Click </a:t>
            </a:r>
            <a:r>
              <a:rPr lang="en-US" b="1">
                <a:ea typeface="+mn-lt"/>
                <a:cs typeface="+mn-lt"/>
              </a:rPr>
              <a:t>Finish</a:t>
            </a:r>
            <a:r>
              <a:rPr lang="en-US">
                <a:ea typeface="+mn-lt"/>
                <a:cs typeface="+mn-lt"/>
              </a:rPr>
              <a:t> and save the report</a:t>
            </a:r>
            <a:br>
              <a:rPr lang="en-US" dirty="0"/>
            </a:br>
            <a:endParaRPr lang="en-US" sz="2000" b="1"/>
          </a:p>
          <a:p>
            <a:r>
              <a:rPr lang="en-US" sz="2000" b="1"/>
              <a:t>🔹 Reports Created</a:t>
            </a:r>
          </a:p>
          <a:p>
            <a:pPr marL="285750" indent="-285750">
              <a:buFont typeface="Arial"/>
              <a:buChar char="•"/>
            </a:pPr>
            <a:r>
              <a:rPr lang="en-US" b="1">
                <a:ea typeface="+mn-lt"/>
                <a:cs typeface="+mn-lt"/>
              </a:rPr>
              <a:t>Menu Report</a:t>
            </a:r>
            <a:r>
              <a:rPr lang="en-US">
                <a:ea typeface="+mn-lt"/>
                <a:cs typeface="+mn-lt"/>
              </a:rPr>
              <a:t> – Displays all menu items with price and category in printable format</a:t>
            </a:r>
            <a:endParaRPr lang="en-US"/>
          </a:p>
          <a:p>
            <a:pPr marL="285750" indent="-285750">
              <a:buFont typeface="Arial"/>
              <a:buChar char="•"/>
            </a:pPr>
            <a:endParaRPr lang="en-US" dirty="0"/>
          </a:p>
          <a:p>
            <a:pPr algn="l"/>
            <a:endParaRPr lang="en-US" dirty="0"/>
          </a:p>
        </p:txBody>
      </p:sp>
      <p:pic>
        <p:nvPicPr>
          <p:cNvPr id="6" name="Picture 5" descr="A menu of a cafe management system&#10;&#10;AI-generated content may be incorrect.">
            <a:extLst>
              <a:ext uri="{FF2B5EF4-FFF2-40B4-BE49-F238E27FC236}">
                <a16:creationId xmlns:a16="http://schemas.microsoft.com/office/drawing/2014/main" id="{7739B21A-5551-615A-14EA-D4A2958B9031}"/>
              </a:ext>
            </a:extLst>
          </p:cNvPr>
          <p:cNvPicPr>
            <a:picLocks noChangeAspect="1"/>
          </p:cNvPicPr>
          <p:nvPr/>
        </p:nvPicPr>
        <p:blipFill>
          <a:blip r:embed="rId2"/>
          <a:stretch>
            <a:fillRect/>
          </a:stretch>
        </p:blipFill>
        <p:spPr>
          <a:xfrm>
            <a:off x="419176" y="4514974"/>
            <a:ext cx="6020890" cy="4457700"/>
          </a:xfrm>
          <a:prstGeom prst="rect">
            <a:avLst/>
          </a:prstGeom>
        </p:spPr>
      </p:pic>
    </p:spTree>
    <p:extLst>
      <p:ext uri="{BB962C8B-B14F-4D97-AF65-F5344CB8AC3E}">
        <p14:creationId xmlns:p14="http://schemas.microsoft.com/office/powerpoint/2010/main" val="11063969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lose-up of a document&#10;&#10;AI-generated content may be incorrect.">
            <a:extLst>
              <a:ext uri="{FF2B5EF4-FFF2-40B4-BE49-F238E27FC236}">
                <a16:creationId xmlns:a16="http://schemas.microsoft.com/office/drawing/2014/main" id="{D0785FD7-0B89-6E49-38A5-B60CA9B8CC2D}"/>
              </a:ext>
            </a:extLst>
          </p:cNvPr>
          <p:cNvPicPr>
            <a:picLocks noChangeAspect="1"/>
          </p:cNvPicPr>
          <p:nvPr/>
        </p:nvPicPr>
        <p:blipFill>
          <a:blip r:embed="rId2"/>
          <a:stretch>
            <a:fillRect/>
          </a:stretch>
        </p:blipFill>
        <p:spPr>
          <a:xfrm>
            <a:off x="376305" y="1273729"/>
            <a:ext cx="6106630" cy="7358543"/>
          </a:xfrm>
          <a:prstGeom prst="rect">
            <a:avLst/>
          </a:prstGeom>
        </p:spPr>
      </p:pic>
      <p:sp>
        <p:nvSpPr>
          <p:cNvPr id="5" name="TextBox 4">
            <a:extLst>
              <a:ext uri="{FF2B5EF4-FFF2-40B4-BE49-F238E27FC236}">
                <a16:creationId xmlns:a16="http://schemas.microsoft.com/office/drawing/2014/main" id="{AF96481D-AA8F-C694-5055-CA1726C55269}"/>
              </a:ext>
            </a:extLst>
          </p:cNvPr>
          <p:cNvSpPr txBox="1"/>
          <p:nvPr/>
        </p:nvSpPr>
        <p:spPr>
          <a:xfrm>
            <a:off x="492052" y="161335"/>
            <a:ext cx="5884846"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t>Staff Full Info Report</a:t>
            </a:r>
            <a:r>
              <a:rPr lang="en-US" sz="2000"/>
              <a:t> – Displays complete staff details such as name, profession, salary, shift, and contact information</a:t>
            </a:r>
          </a:p>
        </p:txBody>
      </p:sp>
    </p:spTree>
    <p:extLst>
      <p:ext uri="{BB962C8B-B14F-4D97-AF65-F5344CB8AC3E}">
        <p14:creationId xmlns:p14="http://schemas.microsoft.com/office/powerpoint/2010/main" val="4029191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B641DD1-EA27-4646-1227-9BDE0F106C06}"/>
              </a:ext>
            </a:extLst>
          </p:cNvPr>
          <p:cNvSpPr txBox="1"/>
          <p:nvPr/>
        </p:nvSpPr>
        <p:spPr>
          <a:xfrm>
            <a:off x="342837" y="141168"/>
            <a:ext cx="6090415" cy="71404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dirty="0"/>
              <a:t>11. ADVANTAGES OF CAFE MANAGEMENT SYSTEM</a:t>
            </a:r>
            <a:endParaRPr lang="en-US" sz="2000" dirty="0"/>
          </a:p>
          <a:p>
            <a:pPr marL="285750" indent="-285750">
              <a:buFont typeface="Arial"/>
              <a:buChar char="•"/>
            </a:pPr>
            <a:r>
              <a:rPr lang="en-US" sz="2000">
                <a:ea typeface="+mn-lt"/>
                <a:cs typeface="+mn-lt"/>
              </a:rPr>
              <a:t>Stores menu and staff data in an organized manner</a:t>
            </a:r>
            <a:endParaRPr lang="en-US" sz="2000" dirty="0"/>
          </a:p>
          <a:p>
            <a:pPr marL="285750" indent="-285750">
              <a:buFont typeface="Arial"/>
              <a:buChar char="•"/>
            </a:pPr>
            <a:r>
              <a:rPr lang="en-US" sz="2000">
                <a:ea typeface="+mn-lt"/>
                <a:cs typeface="+mn-lt"/>
              </a:rPr>
              <a:t>Reduces paperwork and saves time</a:t>
            </a:r>
            <a:endParaRPr lang="en-US" sz="2000" dirty="0"/>
          </a:p>
          <a:p>
            <a:pPr marL="285750" indent="-285750">
              <a:buFont typeface="Arial"/>
              <a:buChar char="•"/>
            </a:pPr>
            <a:r>
              <a:rPr lang="en-US" sz="2000">
                <a:ea typeface="+mn-lt"/>
                <a:cs typeface="+mn-lt"/>
              </a:rPr>
              <a:t>Provides fast and accurate data retrieval using queries</a:t>
            </a:r>
            <a:endParaRPr lang="en-US" sz="2000" dirty="0"/>
          </a:p>
          <a:p>
            <a:pPr marL="285750" indent="-285750">
              <a:buFont typeface="Arial"/>
              <a:buChar char="•"/>
            </a:pPr>
            <a:r>
              <a:rPr lang="en-US" sz="2000">
                <a:ea typeface="+mn-lt"/>
                <a:cs typeface="+mn-lt"/>
              </a:rPr>
              <a:t>Easy data entry using forms</a:t>
            </a:r>
            <a:endParaRPr lang="en-US" sz="2000" dirty="0"/>
          </a:p>
          <a:p>
            <a:pPr marL="285750" indent="-285750">
              <a:buFont typeface="Arial"/>
              <a:buChar char="•"/>
            </a:pPr>
            <a:r>
              <a:rPr lang="en-US" sz="2000">
                <a:ea typeface="+mn-lt"/>
                <a:cs typeface="+mn-lt"/>
              </a:rPr>
              <a:t>Generates printable reports for records</a:t>
            </a:r>
            <a:endParaRPr lang="en-US" sz="2000" dirty="0"/>
          </a:p>
          <a:p>
            <a:pPr marL="285750" indent="-285750">
              <a:buFont typeface="Arial"/>
              <a:buChar char="•"/>
            </a:pPr>
            <a:r>
              <a:rPr lang="en-US" sz="2000" dirty="0">
                <a:ea typeface="+mn-lt"/>
                <a:cs typeface="+mn-lt"/>
              </a:rPr>
              <a:t>Improves efficiency and management of café operations</a:t>
            </a:r>
            <a:endParaRPr lang="en-US" sz="2000" dirty="0"/>
          </a:p>
          <a:p>
            <a:pPr marL="285750" indent="-285750">
              <a:buFont typeface="Arial"/>
              <a:buChar char="•"/>
            </a:pPr>
            <a:r>
              <a:rPr lang="en-US" sz="2000">
                <a:ea typeface="+mn-lt"/>
                <a:cs typeface="+mn-lt"/>
              </a:rPr>
              <a:t>User-friendly and easy to use</a:t>
            </a:r>
            <a:endParaRPr lang="en-US" sz="2000" dirty="0"/>
          </a:p>
          <a:p>
            <a:br>
              <a:rPr lang="en-US" dirty="0"/>
            </a:br>
            <a:endParaRPr lang="en-US" sz="2000" dirty="0"/>
          </a:p>
          <a:p>
            <a:r>
              <a:rPr lang="en-US" sz="2000" b="1"/>
              <a:t>12. CONCLUSION</a:t>
            </a:r>
            <a:endParaRPr lang="en-US" sz="2000" dirty="0"/>
          </a:p>
          <a:p>
            <a:r>
              <a:rPr lang="en-US" sz="2000" dirty="0">
                <a:ea typeface="+mn-lt"/>
                <a:cs typeface="+mn-lt"/>
              </a:rPr>
              <a:t>The </a:t>
            </a:r>
            <a:r>
              <a:rPr lang="en-US" sz="2000" b="1" dirty="0">
                <a:ea typeface="+mn-lt"/>
                <a:cs typeface="+mn-lt"/>
              </a:rPr>
              <a:t>Cafe Management System</a:t>
            </a:r>
            <a:r>
              <a:rPr lang="en-US" sz="2000" dirty="0">
                <a:ea typeface="+mn-lt"/>
                <a:cs typeface="+mn-lt"/>
              </a:rPr>
              <a:t> developed using </a:t>
            </a:r>
            <a:r>
              <a:rPr lang="en-US" sz="2000" b="1" dirty="0">
                <a:ea typeface="+mn-lt"/>
                <a:cs typeface="+mn-lt"/>
              </a:rPr>
              <a:t>LibreOffice Base</a:t>
            </a:r>
            <a:r>
              <a:rPr lang="en-US" sz="2000" dirty="0">
                <a:ea typeface="+mn-lt"/>
                <a:cs typeface="+mn-lt"/>
              </a:rPr>
              <a:t> is an effective database solution for managing café-related information. This project helped me understand how tables, queries, forms, and reports work together in a real-life system. It improved my knowledge of database management and SQL queries. Overall, this project is useful, efficient, and fulfills the objectives of the CBSE Class 10 curriculum.</a:t>
            </a:r>
            <a:endParaRPr lang="en-US" sz="2000" dirty="0"/>
          </a:p>
          <a:p>
            <a:pPr algn="l"/>
            <a:endParaRPr lang="en-US" sz="2000" dirty="0"/>
          </a:p>
        </p:txBody>
      </p:sp>
      <p:sp>
        <p:nvSpPr>
          <p:cNvPr id="6" name="TextBox 5">
            <a:extLst>
              <a:ext uri="{FF2B5EF4-FFF2-40B4-BE49-F238E27FC236}">
                <a16:creationId xmlns:a16="http://schemas.microsoft.com/office/drawing/2014/main" id="{86516A03-DC04-8A73-8B62-10239350AF61}"/>
              </a:ext>
            </a:extLst>
          </p:cNvPr>
          <p:cNvSpPr txBox="1"/>
          <p:nvPr/>
        </p:nvSpPr>
        <p:spPr>
          <a:xfrm>
            <a:off x="345746" y="8112151"/>
            <a:ext cx="3796188"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t>TEACHER’S SIGNATURE:</a:t>
            </a:r>
          </a:p>
          <a:p>
            <a:endParaRPr lang="en-US" dirty="0"/>
          </a:p>
          <a:p>
            <a:r>
              <a:rPr lang="en-US" b="1" dirty="0"/>
              <a:t> ____________________</a:t>
            </a:r>
            <a:endParaRPr lang="en-US"/>
          </a:p>
          <a:p>
            <a:endParaRPr lang="en-US"/>
          </a:p>
        </p:txBody>
      </p:sp>
      <p:sp>
        <p:nvSpPr>
          <p:cNvPr id="8" name="TextBox 7">
            <a:extLst>
              <a:ext uri="{FF2B5EF4-FFF2-40B4-BE49-F238E27FC236}">
                <a16:creationId xmlns:a16="http://schemas.microsoft.com/office/drawing/2014/main" id="{431EB922-C242-1B23-5528-89AF87C1F635}"/>
              </a:ext>
            </a:extLst>
          </p:cNvPr>
          <p:cNvSpPr txBox="1"/>
          <p:nvPr/>
        </p:nvSpPr>
        <p:spPr>
          <a:xfrm>
            <a:off x="4478841" y="8114683"/>
            <a:ext cx="1975343"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t>SCHOOL STAMP</a:t>
            </a:r>
          </a:p>
          <a:p>
            <a:endParaRPr lang="en-US" dirty="0"/>
          </a:p>
          <a:p>
            <a:r>
              <a:rPr lang="en-US" b="1" dirty="0"/>
              <a:t>_________________</a:t>
            </a:r>
          </a:p>
        </p:txBody>
      </p:sp>
      <p:sp>
        <p:nvSpPr>
          <p:cNvPr id="9" name="TextBox 8">
            <a:extLst>
              <a:ext uri="{FF2B5EF4-FFF2-40B4-BE49-F238E27FC236}">
                <a16:creationId xmlns:a16="http://schemas.microsoft.com/office/drawing/2014/main" id="{1261EA54-C5EF-F9CB-ACE0-BDE63CE99CE6}"/>
              </a:ext>
            </a:extLst>
          </p:cNvPr>
          <p:cNvSpPr txBox="1"/>
          <p:nvPr/>
        </p:nvSpPr>
        <p:spPr>
          <a:xfrm>
            <a:off x="2036860" y="6957593"/>
            <a:ext cx="2863705"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t>DIVYANSH RAJAWAT</a:t>
            </a:r>
            <a:endParaRPr lang="en-US"/>
          </a:p>
          <a:p>
            <a:pPr algn="ctr"/>
            <a:r>
              <a:rPr lang="en-US" b="1"/>
              <a:t>CLASS 10TH CBSE</a:t>
            </a:r>
          </a:p>
          <a:p>
            <a:pPr algn="ctr"/>
            <a:r>
              <a:rPr lang="en-US" b="1"/>
              <a:t>ROLL NO.11 A</a:t>
            </a:r>
          </a:p>
        </p:txBody>
      </p:sp>
    </p:spTree>
    <p:extLst>
      <p:ext uri="{BB962C8B-B14F-4D97-AF65-F5344CB8AC3E}">
        <p14:creationId xmlns:p14="http://schemas.microsoft.com/office/powerpoint/2010/main" val="8185936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0</Words>
  <Application>Microsoft Office PowerPoint</Application>
  <PresentationFormat>A4 Paper (210x297 mm)</PresentationFormat>
  <Paragraphs>0</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 </cp:lastModifiedBy>
  <cp:revision>381</cp:revision>
  <dcterms:created xsi:type="dcterms:W3CDTF">2013-07-15T20:26:40Z</dcterms:created>
  <dcterms:modified xsi:type="dcterms:W3CDTF">2025-12-25T17:39:58Z</dcterms:modified>
</cp:coreProperties>
</file>